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92" r:id="rId4"/>
    <p:sldId id="293" r:id="rId5"/>
    <p:sldId id="294" r:id="rId6"/>
    <p:sldId id="295" r:id="rId7"/>
    <p:sldId id="298" r:id="rId8"/>
    <p:sldId id="296" r:id="rId9"/>
    <p:sldId id="297" r:id="rId10"/>
    <p:sldId id="260" r:id="rId11"/>
    <p:sldId id="261" r:id="rId12"/>
    <p:sldId id="262" r:id="rId13"/>
    <p:sldId id="263" r:id="rId14"/>
    <p:sldId id="264" r:id="rId15"/>
    <p:sldId id="289" r:id="rId16"/>
    <p:sldId id="290" r:id="rId17"/>
    <p:sldId id="291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6" autoAdjust="0"/>
    <p:restoredTop sz="86456" autoAdjust="0"/>
  </p:normalViewPr>
  <p:slideViewPr>
    <p:cSldViewPr snapToGrid="0" snapToObjects="1">
      <p:cViewPr varScale="1">
        <p:scale>
          <a:sx n="97" d="100"/>
          <a:sy n="97" d="100"/>
        </p:scale>
        <p:origin x="-14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3390C-42BA-0747-876F-D4E9DFFC27B5}" type="datetimeFigureOut">
              <a:rPr lang="nl-NL" smtClean="0"/>
              <a:pPr/>
              <a:t>24/10/14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5A9D2-90B0-6F4F-A3E2-4E764F8EC1D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8785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9C25A-31E2-9747-8E95-1B71843D7E7D}" type="datetimeFigureOut">
              <a:rPr lang="nl-NL" smtClean="0"/>
              <a:t>24/10/14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6FDA9-603B-1E49-A086-B43C97D58C5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509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586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55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beeld_geselecteer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9368" y="3373542"/>
            <a:ext cx="3838811" cy="33087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198" y="1903517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42241" y="3876249"/>
            <a:ext cx="4807127" cy="1137302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58A61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6360" y="6399774"/>
            <a:ext cx="126564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3231570" y="6399774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E3036D-0E03-9346-8FAD-2172B1B1F20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fbeelding 6" descr="Macintosh HD:Users:nickdaenen:Desktop:logo_pxl.wmf"/>
          <p:cNvPicPr/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74618" y="390626"/>
            <a:ext cx="1420504" cy="142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 userDrawn="1"/>
        </p:nvSpPr>
        <p:spPr>
          <a:xfrm>
            <a:off x="542241" y="6057401"/>
            <a:ext cx="5196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dirty="0" smtClean="0"/>
              <a:t>Hogeschool PXL</a:t>
            </a:r>
            <a:r>
              <a:rPr lang="nl-NL" sz="1200" b="0" baseline="0" dirty="0" smtClean="0"/>
              <a:t> – </a:t>
            </a:r>
            <a:r>
              <a:rPr lang="nl-NL" sz="1200" b="0" baseline="0" dirty="0" err="1" smtClean="0"/>
              <a:t>Elfde-Liniestraat</a:t>
            </a:r>
            <a:r>
              <a:rPr lang="nl-NL" sz="1200" b="0" baseline="0" dirty="0" smtClean="0"/>
              <a:t> 24 – B-3500 Hasselt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0" baseline="0" dirty="0" err="1" smtClean="0"/>
              <a:t>www.pxl.be</a:t>
            </a:r>
            <a:r>
              <a:rPr lang="nl-NL" sz="1200" b="0" baseline="0" dirty="0" smtClean="0"/>
              <a:t> - </a:t>
            </a:r>
            <a:r>
              <a:rPr lang="nl-NL" sz="1200" b="0" baseline="0" dirty="0" err="1" smtClean="0"/>
              <a:t>www.pxl.be</a:t>
            </a:r>
            <a:r>
              <a:rPr lang="nl-NL" sz="1200" b="0" baseline="0" dirty="0" smtClean="0"/>
              <a:t>/</a:t>
            </a:r>
            <a:r>
              <a:rPr lang="nl-NL" sz="1200" b="0" baseline="0" dirty="0" err="1" smtClean="0"/>
              <a:t>facebook</a:t>
            </a:r>
            <a:endParaRPr lang="nl-NL" sz="1200" b="0" dirty="0" smtClean="0"/>
          </a:p>
          <a:p>
            <a:endParaRPr lang="nl-NL" dirty="0"/>
          </a:p>
        </p:txBody>
      </p:sp>
      <p:pic>
        <p:nvPicPr>
          <p:cNvPr id="12" name="Afbeelding 11" descr="dehogeschoolmethetnetwerk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9936" y="5543474"/>
            <a:ext cx="2975517" cy="4076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Sleep de afbeelding naar de tijdelijke aanduiding of klik op het pictogram als u een afbeelding wilt toevoegen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pic>
        <p:nvPicPr>
          <p:cNvPr id="10" name="Afbeelding 9" descr="Macintosh HD:Users:nickdaenen:Desktop:logo_pxl.wmf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49247" y="5836623"/>
            <a:ext cx="73755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12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pic>
        <p:nvPicPr>
          <p:cNvPr id="9" name="Afbeelding 8" descr="Macintosh HD:Users:nickdaenen:Desktop:logo_pxl.wmf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49247" y="5836623"/>
            <a:ext cx="73755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/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/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pic>
        <p:nvPicPr>
          <p:cNvPr id="9" name="Afbeelding 8" descr="Macintosh HD:Users:nickdaenen:Desktop:logo_pxl.wmf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49247" y="5836623"/>
            <a:ext cx="73755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/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/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5.5 social media</a:t>
            </a:r>
            <a:r>
              <a:rPr lang="nl-BE" sz="2400" b="1" dirty="0" smtClean="0">
                <a:solidFill>
                  <a:srgbClr val="58A618"/>
                </a:solidFill>
              </a:rPr>
              <a:t>	 		  5.6 e-mail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				5.7 mobile media</a:t>
            </a:r>
          </a:p>
        </p:txBody>
      </p:sp>
    </p:spTree>
    <p:extLst>
      <p:ext uri="{BB962C8B-B14F-4D97-AF65-F5344CB8AC3E}">
        <p14:creationId xmlns:p14="http://schemas.microsoft.com/office/powerpoint/2010/main" val="307779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/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/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  <p:pic>
        <p:nvPicPr>
          <p:cNvPr id="8" name="Afbeelding 7" descr="Macintosh HD:Users:nickdaenen:Desktop:logo_pxl.wmf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49247" y="5836623"/>
            <a:ext cx="73755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eeldsloga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8615" y="0"/>
            <a:ext cx="54102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pic>
        <p:nvPicPr>
          <p:cNvPr id="10" name="Afbeelding 9" descr="Macintosh HD:Users:nickdaenen:Desktop:logo_pxl.wmf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49247" y="5836623"/>
            <a:ext cx="73755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/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12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/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pic>
        <p:nvPicPr>
          <p:cNvPr id="12" name="Afbeelding 11" descr="Macintosh HD:Users:nickdaenen:Desktop:logo_pxl.wmf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49247" y="5836623"/>
            <a:ext cx="73755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/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/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pic>
        <p:nvPicPr>
          <p:cNvPr id="8" name="Afbeelding 7" descr="Macintosh HD:Users:nickdaenen:Desktop:logo_pxl.wmf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49247" y="5836623"/>
            <a:ext cx="73755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/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/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Macintosh HD:Users:nickdaenen:Desktop:logo_pxl.wmf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49247" y="5836623"/>
            <a:ext cx="73755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/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/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pic>
        <p:nvPicPr>
          <p:cNvPr id="10" name="Afbeelding 9" descr="Macintosh HD:Users:nickdaenen:Desktop:logo_pxl.wmf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49247" y="5836623"/>
            <a:ext cx="73755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77542" y="6356350"/>
            <a:ext cx="1265640" cy="365125"/>
          </a:xfrm>
        </p:spPr>
        <p:txBody>
          <a:bodyPr/>
          <a:lstStyle/>
          <a:p>
            <a:fld id="{8359EA0C-8D83-4D49-9DB1-E39E994E5296}" type="datetimeFigureOut">
              <a:rPr lang="nl-NL" smtClean="0"/>
              <a:pPr/>
              <a:t>24/10/14</a:t>
            </a:fld>
            <a:endParaRPr lang="nl-NL" dirty="0"/>
          </a:p>
        </p:txBody>
      </p:sp>
      <p:sp>
        <p:nvSpPr>
          <p:cNvPr id="12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396047" cy="365125"/>
          </a:xfrm>
        </p:spPr>
        <p:txBody>
          <a:bodyPr/>
          <a:lstStyle/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325160" y="6356350"/>
            <a:ext cx="1265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9EA0C-8D83-4D49-9DB1-E39E994E5296}" type="datetimeFigureOut">
              <a:rPr lang="nl-NL" smtClean="0"/>
              <a:pPr/>
              <a:t>24/10/14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3036D-0E03-9346-8FAD-2172B1B1F203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6682275"/>
            <a:ext cx="9144000" cy="180000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58A618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Relationship Id="rId3" Type="http://schemas.openxmlformats.org/officeDocument/2006/relationships/image" Target="../media/image21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Relationship Id="rId3" Type="http://schemas.openxmlformats.org/officeDocument/2006/relationships/image" Target="../media/image23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Relationship Id="rId3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Relationship Id="rId3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raftfoods.com/rbeOffline/080318/080318_imagesoff_M_US.aspx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3.gi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3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3" Type="http://schemas.openxmlformats.org/officeDocument/2006/relationships/image" Target="../media/image23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Relationship Id="rId3" Type="http://schemas.openxmlformats.org/officeDocument/2006/relationships/image" Target="../media/image23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gif"/><Relationship Id="rId3" Type="http://schemas.openxmlformats.org/officeDocument/2006/relationships/image" Target="../media/image23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sendtex.com/%23prettyPhot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fo@bedrijfxyz.b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Digitale marketing: e-mail marketing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 smtClean="0"/>
              <a:t>Christof</a:t>
            </a:r>
            <a:r>
              <a:rPr lang="nl-NL" dirty="0" smtClean="0"/>
              <a:t> Jans</a:t>
            </a:r>
            <a:endParaRPr lang="nl-NL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63524" y="1332499"/>
            <a:ext cx="54168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e-mail is meest gebruikte internet tool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50824" y="1763386"/>
            <a:ext cx="8743419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sterke punten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zeer flexibel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selectief, zeer goed doelgericht werken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makkelijk op te stellen en te gebruiken, kan snel verstuurd worden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goedkoop : kost is &lt; 5 % van de kost van een standaard brief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persoonlijk maar ook informeel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trekt de aandacht van de ontvanger (nog altijd)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respons = snel en hoger dan bij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een brief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respons kan onmiddellijk gemeten worden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makkelijk om verschillende versies te testen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antwoorden kunnen geautomatiseerd worden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opnieuw verzenden kost niets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Algemeen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475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276225" y="1019521"/>
            <a:ext cx="7781617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minpunten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spam :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Sending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People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Annoying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Mail : let op spam filters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dagelijkse e-mail “clutter”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virussen (vooral bij HTML mail)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standaard uitgeschakelde HTML e-mail accounts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privacy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fakers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ontdubbeling van e-mail adressen is zeer moeilijk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inhoud : e-mail is GEEN elektronische versie van een brief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consumenten worden steeds kritischer :</a:t>
            </a:r>
          </a:p>
          <a:p>
            <a:pPr marL="914400" lvl="4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minder inschrijvingen op nieuwsbrieven</a:t>
            </a:r>
          </a:p>
          <a:p>
            <a:pPr marL="914400" lvl="4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snellere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-out</a:t>
            </a:r>
          </a:p>
          <a:p>
            <a:pPr marL="914400" lvl="4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afnemende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trouw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itel 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mtClean="0"/>
              <a:t>Algemeen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749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8"/>
          <p:cNvSpPr txBox="1">
            <a:spLocks noChangeArrowheads="1"/>
          </p:cNvSpPr>
          <p:nvPr/>
        </p:nvSpPr>
        <p:spPr bwMode="auto">
          <a:xfrm>
            <a:off x="536575" y="1562898"/>
            <a:ext cx="8443337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om mensen naar je website te lokken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herhaalaankopen te stimuleren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de inhoud van je website kenbaar te maken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je dienstverlening te verbeteren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een relatie op te bouwen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inactieve klanten terug te activeren 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nieuwe klanten aan te trekken 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informatie te verstrekken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</a:t>
            </a:r>
            <a:r>
              <a:rPr kumimoji="0" lang="nl-BE" sz="28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informatie te verzamelen </a:t>
            </a: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</a:t>
            </a:r>
            <a:r>
              <a:rPr kumimoji="0" lang="nl-BE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BE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marktonderzoek)</a:t>
            </a:r>
            <a:endParaRPr kumimoji="0" lang="nl-NL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itel 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E-mail gebruik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294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 noChangeAspect="1"/>
          </p:cNvGrpSpPr>
          <p:nvPr/>
        </p:nvGrpSpPr>
        <p:grpSpPr bwMode="auto">
          <a:xfrm>
            <a:off x="323850" y="1214437"/>
            <a:ext cx="8458200" cy="4800600"/>
            <a:chOff x="336" y="816"/>
            <a:chExt cx="5328" cy="3024"/>
          </a:xfrm>
        </p:grpSpPr>
        <p:sp>
          <p:nvSpPr>
            <p:cNvPr id="3" name="AutoShape 8"/>
            <p:cNvSpPr>
              <a:spLocks noChangeAspect="1" noChangeArrowheads="1" noTextEdit="1"/>
            </p:cNvSpPr>
            <p:nvPr/>
          </p:nvSpPr>
          <p:spPr bwMode="auto">
            <a:xfrm>
              <a:off x="336" y="816"/>
              <a:ext cx="5328" cy="3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4" name="Freeform 9"/>
            <p:cNvSpPr>
              <a:spLocks/>
            </p:cNvSpPr>
            <p:nvPr/>
          </p:nvSpPr>
          <p:spPr bwMode="auto">
            <a:xfrm>
              <a:off x="1572" y="1926"/>
              <a:ext cx="528" cy="546"/>
            </a:xfrm>
            <a:custGeom>
              <a:avLst/>
              <a:gdLst/>
              <a:ahLst/>
              <a:cxnLst>
                <a:cxn ang="0">
                  <a:pos x="528" y="246"/>
                </a:cxn>
                <a:cxn ang="0">
                  <a:pos x="0" y="0"/>
                </a:cxn>
                <a:cxn ang="0">
                  <a:pos x="0" y="300"/>
                </a:cxn>
                <a:cxn ang="0">
                  <a:pos x="528" y="546"/>
                </a:cxn>
                <a:cxn ang="0">
                  <a:pos x="528" y="246"/>
                </a:cxn>
              </a:cxnLst>
              <a:rect l="0" t="0" r="r" b="b"/>
              <a:pathLst>
                <a:path w="528" h="546">
                  <a:moveTo>
                    <a:pt x="528" y="246"/>
                  </a:moveTo>
                  <a:lnTo>
                    <a:pt x="0" y="0"/>
                  </a:lnTo>
                  <a:lnTo>
                    <a:pt x="0" y="300"/>
                  </a:lnTo>
                  <a:lnTo>
                    <a:pt x="528" y="546"/>
                  </a:lnTo>
                  <a:lnTo>
                    <a:pt x="528" y="246"/>
                  </a:lnTo>
                  <a:close/>
                </a:path>
              </a:pathLst>
            </a:custGeom>
            <a:solidFill>
              <a:srgbClr val="004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1572" y="1890"/>
              <a:ext cx="528" cy="282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8" y="30"/>
                </a:cxn>
                <a:cxn ang="0">
                  <a:pos x="30" y="30"/>
                </a:cxn>
                <a:cxn ang="0">
                  <a:pos x="66" y="24"/>
                </a:cxn>
                <a:cxn ang="0">
                  <a:pos x="84" y="24"/>
                </a:cxn>
                <a:cxn ang="0">
                  <a:pos x="102" y="24"/>
                </a:cxn>
                <a:cxn ang="0">
                  <a:pos x="120" y="18"/>
                </a:cxn>
                <a:cxn ang="0">
                  <a:pos x="138" y="18"/>
                </a:cxn>
                <a:cxn ang="0">
                  <a:pos x="174" y="12"/>
                </a:cxn>
                <a:cxn ang="0">
                  <a:pos x="192" y="12"/>
                </a:cxn>
                <a:cxn ang="0">
                  <a:pos x="210" y="12"/>
                </a:cxn>
                <a:cxn ang="0">
                  <a:pos x="228" y="12"/>
                </a:cxn>
                <a:cxn ang="0">
                  <a:pos x="264" y="6"/>
                </a:cxn>
                <a:cxn ang="0">
                  <a:pos x="282" y="6"/>
                </a:cxn>
                <a:cxn ang="0">
                  <a:pos x="300" y="6"/>
                </a:cxn>
                <a:cxn ang="0">
                  <a:pos x="318" y="6"/>
                </a:cxn>
                <a:cxn ang="0">
                  <a:pos x="342" y="0"/>
                </a:cxn>
                <a:cxn ang="0">
                  <a:pos x="378" y="0"/>
                </a:cxn>
                <a:cxn ang="0">
                  <a:pos x="396" y="0"/>
                </a:cxn>
                <a:cxn ang="0">
                  <a:pos x="414" y="0"/>
                </a:cxn>
                <a:cxn ang="0">
                  <a:pos x="432" y="0"/>
                </a:cxn>
                <a:cxn ang="0">
                  <a:pos x="456" y="0"/>
                </a:cxn>
                <a:cxn ang="0">
                  <a:pos x="492" y="0"/>
                </a:cxn>
                <a:cxn ang="0">
                  <a:pos x="510" y="0"/>
                </a:cxn>
                <a:cxn ang="0">
                  <a:pos x="528" y="0"/>
                </a:cxn>
                <a:cxn ang="0">
                  <a:pos x="528" y="282"/>
                </a:cxn>
                <a:cxn ang="0">
                  <a:pos x="0" y="36"/>
                </a:cxn>
              </a:cxnLst>
              <a:rect l="0" t="0" r="r" b="b"/>
              <a:pathLst>
                <a:path w="528" h="282">
                  <a:moveTo>
                    <a:pt x="0" y="36"/>
                  </a:moveTo>
                  <a:lnTo>
                    <a:pt x="18" y="30"/>
                  </a:lnTo>
                  <a:lnTo>
                    <a:pt x="30" y="30"/>
                  </a:lnTo>
                  <a:lnTo>
                    <a:pt x="66" y="24"/>
                  </a:lnTo>
                  <a:lnTo>
                    <a:pt x="84" y="24"/>
                  </a:lnTo>
                  <a:lnTo>
                    <a:pt x="102" y="24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74" y="12"/>
                  </a:lnTo>
                  <a:lnTo>
                    <a:pt x="192" y="12"/>
                  </a:lnTo>
                  <a:lnTo>
                    <a:pt x="210" y="12"/>
                  </a:lnTo>
                  <a:lnTo>
                    <a:pt x="228" y="12"/>
                  </a:lnTo>
                  <a:lnTo>
                    <a:pt x="264" y="6"/>
                  </a:lnTo>
                  <a:lnTo>
                    <a:pt x="282" y="6"/>
                  </a:lnTo>
                  <a:lnTo>
                    <a:pt x="300" y="6"/>
                  </a:lnTo>
                  <a:lnTo>
                    <a:pt x="318" y="6"/>
                  </a:lnTo>
                  <a:lnTo>
                    <a:pt x="342" y="0"/>
                  </a:lnTo>
                  <a:lnTo>
                    <a:pt x="378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56" y="0"/>
                  </a:lnTo>
                  <a:lnTo>
                    <a:pt x="492" y="0"/>
                  </a:lnTo>
                  <a:lnTo>
                    <a:pt x="510" y="0"/>
                  </a:lnTo>
                  <a:lnTo>
                    <a:pt x="528" y="0"/>
                  </a:lnTo>
                  <a:lnTo>
                    <a:pt x="528" y="28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2100" y="2118"/>
              <a:ext cx="1074" cy="354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074" y="0"/>
                </a:cxn>
                <a:cxn ang="0">
                  <a:pos x="1074" y="300"/>
                </a:cxn>
                <a:cxn ang="0">
                  <a:pos x="0" y="354"/>
                </a:cxn>
                <a:cxn ang="0">
                  <a:pos x="0" y="54"/>
                </a:cxn>
              </a:cxnLst>
              <a:rect l="0" t="0" r="r" b="b"/>
              <a:pathLst>
                <a:path w="1074" h="354">
                  <a:moveTo>
                    <a:pt x="0" y="54"/>
                  </a:moveTo>
                  <a:lnTo>
                    <a:pt x="1074" y="0"/>
                  </a:lnTo>
                  <a:lnTo>
                    <a:pt x="1074" y="300"/>
                  </a:lnTo>
                  <a:lnTo>
                    <a:pt x="0" y="354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664D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2100" y="1890"/>
              <a:ext cx="1074" cy="2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0"/>
                </a:cxn>
                <a:cxn ang="0">
                  <a:pos x="60" y="0"/>
                </a:cxn>
                <a:cxn ang="0">
                  <a:pos x="78" y="0"/>
                </a:cxn>
                <a:cxn ang="0">
                  <a:pos x="96" y="0"/>
                </a:cxn>
                <a:cxn ang="0">
                  <a:pos x="132" y="0"/>
                </a:cxn>
                <a:cxn ang="0">
                  <a:pos x="156" y="0"/>
                </a:cxn>
                <a:cxn ang="0">
                  <a:pos x="174" y="0"/>
                </a:cxn>
                <a:cxn ang="0">
                  <a:pos x="210" y="6"/>
                </a:cxn>
                <a:cxn ang="0">
                  <a:pos x="228" y="6"/>
                </a:cxn>
                <a:cxn ang="0">
                  <a:pos x="246" y="6"/>
                </a:cxn>
                <a:cxn ang="0">
                  <a:pos x="264" y="6"/>
                </a:cxn>
                <a:cxn ang="0">
                  <a:pos x="306" y="12"/>
                </a:cxn>
                <a:cxn ang="0">
                  <a:pos x="324" y="12"/>
                </a:cxn>
                <a:cxn ang="0">
                  <a:pos x="342" y="12"/>
                </a:cxn>
                <a:cxn ang="0">
                  <a:pos x="378" y="18"/>
                </a:cxn>
                <a:cxn ang="0">
                  <a:pos x="396" y="18"/>
                </a:cxn>
                <a:cxn ang="0">
                  <a:pos x="414" y="18"/>
                </a:cxn>
                <a:cxn ang="0">
                  <a:pos x="444" y="24"/>
                </a:cxn>
                <a:cxn ang="0">
                  <a:pos x="462" y="24"/>
                </a:cxn>
                <a:cxn ang="0">
                  <a:pos x="480" y="30"/>
                </a:cxn>
                <a:cxn ang="0">
                  <a:pos x="516" y="30"/>
                </a:cxn>
                <a:cxn ang="0">
                  <a:pos x="534" y="36"/>
                </a:cxn>
                <a:cxn ang="0">
                  <a:pos x="552" y="36"/>
                </a:cxn>
                <a:cxn ang="0">
                  <a:pos x="582" y="42"/>
                </a:cxn>
                <a:cxn ang="0">
                  <a:pos x="600" y="42"/>
                </a:cxn>
                <a:cxn ang="0">
                  <a:pos x="612" y="48"/>
                </a:cxn>
                <a:cxn ang="0">
                  <a:pos x="648" y="54"/>
                </a:cxn>
                <a:cxn ang="0">
                  <a:pos x="660" y="54"/>
                </a:cxn>
                <a:cxn ang="0">
                  <a:pos x="678" y="60"/>
                </a:cxn>
                <a:cxn ang="0">
                  <a:pos x="708" y="66"/>
                </a:cxn>
                <a:cxn ang="0">
                  <a:pos x="720" y="66"/>
                </a:cxn>
                <a:cxn ang="0">
                  <a:pos x="732" y="72"/>
                </a:cxn>
                <a:cxn ang="0">
                  <a:pos x="750" y="78"/>
                </a:cxn>
                <a:cxn ang="0">
                  <a:pos x="774" y="84"/>
                </a:cxn>
                <a:cxn ang="0">
                  <a:pos x="792" y="84"/>
                </a:cxn>
                <a:cxn ang="0">
                  <a:pos x="804" y="90"/>
                </a:cxn>
                <a:cxn ang="0">
                  <a:pos x="828" y="96"/>
                </a:cxn>
                <a:cxn ang="0">
                  <a:pos x="840" y="102"/>
                </a:cxn>
                <a:cxn ang="0">
                  <a:pos x="852" y="102"/>
                </a:cxn>
                <a:cxn ang="0">
                  <a:pos x="876" y="114"/>
                </a:cxn>
                <a:cxn ang="0">
                  <a:pos x="888" y="114"/>
                </a:cxn>
                <a:cxn ang="0">
                  <a:pos x="900" y="120"/>
                </a:cxn>
                <a:cxn ang="0">
                  <a:pos x="918" y="126"/>
                </a:cxn>
                <a:cxn ang="0">
                  <a:pos x="930" y="132"/>
                </a:cxn>
                <a:cxn ang="0">
                  <a:pos x="942" y="138"/>
                </a:cxn>
                <a:cxn ang="0">
                  <a:pos x="960" y="144"/>
                </a:cxn>
                <a:cxn ang="0">
                  <a:pos x="966" y="150"/>
                </a:cxn>
                <a:cxn ang="0">
                  <a:pos x="978" y="156"/>
                </a:cxn>
                <a:cxn ang="0">
                  <a:pos x="996" y="162"/>
                </a:cxn>
                <a:cxn ang="0">
                  <a:pos x="1002" y="168"/>
                </a:cxn>
                <a:cxn ang="0">
                  <a:pos x="1008" y="174"/>
                </a:cxn>
                <a:cxn ang="0">
                  <a:pos x="1014" y="174"/>
                </a:cxn>
                <a:cxn ang="0">
                  <a:pos x="1032" y="186"/>
                </a:cxn>
                <a:cxn ang="0">
                  <a:pos x="1038" y="192"/>
                </a:cxn>
                <a:cxn ang="0">
                  <a:pos x="1044" y="198"/>
                </a:cxn>
                <a:cxn ang="0">
                  <a:pos x="1056" y="204"/>
                </a:cxn>
                <a:cxn ang="0">
                  <a:pos x="1062" y="210"/>
                </a:cxn>
                <a:cxn ang="0">
                  <a:pos x="1062" y="216"/>
                </a:cxn>
                <a:cxn ang="0">
                  <a:pos x="1074" y="222"/>
                </a:cxn>
                <a:cxn ang="0">
                  <a:pos x="1074" y="228"/>
                </a:cxn>
                <a:cxn ang="0">
                  <a:pos x="0" y="282"/>
                </a:cxn>
                <a:cxn ang="0">
                  <a:pos x="0" y="0"/>
                </a:cxn>
              </a:cxnLst>
              <a:rect l="0" t="0" r="r" b="b"/>
              <a:pathLst>
                <a:path w="1074" h="282">
                  <a:moveTo>
                    <a:pt x="0" y="0"/>
                  </a:moveTo>
                  <a:lnTo>
                    <a:pt x="18" y="0"/>
                  </a:lnTo>
                  <a:lnTo>
                    <a:pt x="60" y="0"/>
                  </a:lnTo>
                  <a:lnTo>
                    <a:pt x="78" y="0"/>
                  </a:lnTo>
                  <a:lnTo>
                    <a:pt x="96" y="0"/>
                  </a:lnTo>
                  <a:lnTo>
                    <a:pt x="132" y="0"/>
                  </a:lnTo>
                  <a:lnTo>
                    <a:pt x="156" y="0"/>
                  </a:lnTo>
                  <a:lnTo>
                    <a:pt x="174" y="0"/>
                  </a:lnTo>
                  <a:lnTo>
                    <a:pt x="210" y="6"/>
                  </a:lnTo>
                  <a:lnTo>
                    <a:pt x="228" y="6"/>
                  </a:lnTo>
                  <a:lnTo>
                    <a:pt x="246" y="6"/>
                  </a:lnTo>
                  <a:lnTo>
                    <a:pt x="264" y="6"/>
                  </a:lnTo>
                  <a:lnTo>
                    <a:pt x="306" y="12"/>
                  </a:lnTo>
                  <a:lnTo>
                    <a:pt x="324" y="12"/>
                  </a:lnTo>
                  <a:lnTo>
                    <a:pt x="342" y="12"/>
                  </a:lnTo>
                  <a:lnTo>
                    <a:pt x="378" y="18"/>
                  </a:lnTo>
                  <a:lnTo>
                    <a:pt x="396" y="18"/>
                  </a:lnTo>
                  <a:lnTo>
                    <a:pt x="414" y="18"/>
                  </a:lnTo>
                  <a:lnTo>
                    <a:pt x="444" y="24"/>
                  </a:lnTo>
                  <a:lnTo>
                    <a:pt x="462" y="24"/>
                  </a:lnTo>
                  <a:lnTo>
                    <a:pt x="480" y="30"/>
                  </a:lnTo>
                  <a:lnTo>
                    <a:pt x="516" y="30"/>
                  </a:lnTo>
                  <a:lnTo>
                    <a:pt x="534" y="36"/>
                  </a:lnTo>
                  <a:lnTo>
                    <a:pt x="552" y="36"/>
                  </a:lnTo>
                  <a:lnTo>
                    <a:pt x="582" y="42"/>
                  </a:lnTo>
                  <a:lnTo>
                    <a:pt x="600" y="42"/>
                  </a:lnTo>
                  <a:lnTo>
                    <a:pt x="612" y="48"/>
                  </a:lnTo>
                  <a:lnTo>
                    <a:pt x="648" y="54"/>
                  </a:lnTo>
                  <a:lnTo>
                    <a:pt x="660" y="54"/>
                  </a:lnTo>
                  <a:lnTo>
                    <a:pt x="678" y="60"/>
                  </a:lnTo>
                  <a:lnTo>
                    <a:pt x="708" y="66"/>
                  </a:lnTo>
                  <a:lnTo>
                    <a:pt x="720" y="66"/>
                  </a:lnTo>
                  <a:lnTo>
                    <a:pt x="732" y="72"/>
                  </a:lnTo>
                  <a:lnTo>
                    <a:pt x="750" y="78"/>
                  </a:lnTo>
                  <a:lnTo>
                    <a:pt x="774" y="84"/>
                  </a:lnTo>
                  <a:lnTo>
                    <a:pt x="792" y="84"/>
                  </a:lnTo>
                  <a:lnTo>
                    <a:pt x="804" y="90"/>
                  </a:lnTo>
                  <a:lnTo>
                    <a:pt x="828" y="96"/>
                  </a:lnTo>
                  <a:lnTo>
                    <a:pt x="840" y="102"/>
                  </a:lnTo>
                  <a:lnTo>
                    <a:pt x="852" y="102"/>
                  </a:lnTo>
                  <a:lnTo>
                    <a:pt x="876" y="114"/>
                  </a:lnTo>
                  <a:lnTo>
                    <a:pt x="888" y="114"/>
                  </a:lnTo>
                  <a:lnTo>
                    <a:pt x="900" y="120"/>
                  </a:lnTo>
                  <a:lnTo>
                    <a:pt x="918" y="126"/>
                  </a:lnTo>
                  <a:lnTo>
                    <a:pt x="930" y="132"/>
                  </a:lnTo>
                  <a:lnTo>
                    <a:pt x="942" y="138"/>
                  </a:lnTo>
                  <a:lnTo>
                    <a:pt x="960" y="144"/>
                  </a:lnTo>
                  <a:lnTo>
                    <a:pt x="966" y="150"/>
                  </a:lnTo>
                  <a:lnTo>
                    <a:pt x="978" y="156"/>
                  </a:lnTo>
                  <a:lnTo>
                    <a:pt x="996" y="162"/>
                  </a:lnTo>
                  <a:lnTo>
                    <a:pt x="1002" y="168"/>
                  </a:lnTo>
                  <a:lnTo>
                    <a:pt x="1008" y="174"/>
                  </a:lnTo>
                  <a:lnTo>
                    <a:pt x="1014" y="174"/>
                  </a:lnTo>
                  <a:lnTo>
                    <a:pt x="1032" y="186"/>
                  </a:lnTo>
                  <a:lnTo>
                    <a:pt x="1038" y="192"/>
                  </a:lnTo>
                  <a:lnTo>
                    <a:pt x="1044" y="198"/>
                  </a:lnTo>
                  <a:lnTo>
                    <a:pt x="1056" y="204"/>
                  </a:lnTo>
                  <a:lnTo>
                    <a:pt x="1062" y="210"/>
                  </a:lnTo>
                  <a:lnTo>
                    <a:pt x="1062" y="216"/>
                  </a:lnTo>
                  <a:lnTo>
                    <a:pt x="1074" y="222"/>
                  </a:lnTo>
                  <a:lnTo>
                    <a:pt x="1074" y="228"/>
                  </a:lnTo>
                  <a:lnTo>
                    <a:pt x="0" y="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99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auto">
            <a:xfrm>
              <a:off x="1008" y="2172"/>
              <a:ext cx="54" cy="390"/>
            </a:xfrm>
            <a:custGeom>
              <a:avLst/>
              <a:gdLst/>
              <a:ahLst/>
              <a:cxnLst>
                <a:cxn ang="0">
                  <a:pos x="54" y="90"/>
                </a:cxn>
                <a:cxn ang="0">
                  <a:pos x="48" y="84"/>
                </a:cxn>
                <a:cxn ang="0">
                  <a:pos x="42" y="78"/>
                </a:cxn>
                <a:cxn ang="0">
                  <a:pos x="30" y="72"/>
                </a:cxn>
                <a:cxn ang="0">
                  <a:pos x="24" y="66"/>
                </a:cxn>
                <a:cxn ang="0">
                  <a:pos x="24" y="60"/>
                </a:cxn>
                <a:cxn ang="0">
                  <a:pos x="18" y="54"/>
                </a:cxn>
                <a:cxn ang="0">
                  <a:pos x="18" y="48"/>
                </a:cxn>
                <a:cxn ang="0">
                  <a:pos x="12" y="42"/>
                </a:cxn>
                <a:cxn ang="0">
                  <a:pos x="6" y="36"/>
                </a:cxn>
                <a:cxn ang="0">
                  <a:pos x="6" y="3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0" y="300"/>
                </a:cxn>
                <a:cxn ang="0">
                  <a:pos x="0" y="306"/>
                </a:cxn>
                <a:cxn ang="0">
                  <a:pos x="0" y="312"/>
                </a:cxn>
                <a:cxn ang="0">
                  <a:pos x="0" y="324"/>
                </a:cxn>
                <a:cxn ang="0">
                  <a:pos x="0" y="324"/>
                </a:cxn>
                <a:cxn ang="0">
                  <a:pos x="6" y="330"/>
                </a:cxn>
                <a:cxn ang="0">
                  <a:pos x="6" y="336"/>
                </a:cxn>
                <a:cxn ang="0">
                  <a:pos x="12" y="342"/>
                </a:cxn>
                <a:cxn ang="0">
                  <a:pos x="18" y="348"/>
                </a:cxn>
                <a:cxn ang="0">
                  <a:pos x="18" y="354"/>
                </a:cxn>
                <a:cxn ang="0">
                  <a:pos x="24" y="360"/>
                </a:cxn>
                <a:cxn ang="0">
                  <a:pos x="24" y="366"/>
                </a:cxn>
                <a:cxn ang="0">
                  <a:pos x="30" y="372"/>
                </a:cxn>
                <a:cxn ang="0">
                  <a:pos x="42" y="378"/>
                </a:cxn>
                <a:cxn ang="0">
                  <a:pos x="48" y="384"/>
                </a:cxn>
                <a:cxn ang="0">
                  <a:pos x="54" y="390"/>
                </a:cxn>
                <a:cxn ang="0">
                  <a:pos x="54" y="90"/>
                </a:cxn>
              </a:cxnLst>
              <a:rect l="0" t="0" r="r" b="b"/>
              <a:pathLst>
                <a:path w="54" h="390">
                  <a:moveTo>
                    <a:pt x="54" y="90"/>
                  </a:moveTo>
                  <a:lnTo>
                    <a:pt x="48" y="84"/>
                  </a:lnTo>
                  <a:lnTo>
                    <a:pt x="42" y="78"/>
                  </a:lnTo>
                  <a:lnTo>
                    <a:pt x="30" y="72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18" y="54"/>
                  </a:lnTo>
                  <a:lnTo>
                    <a:pt x="18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6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300"/>
                  </a:lnTo>
                  <a:lnTo>
                    <a:pt x="0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0" y="324"/>
                  </a:lnTo>
                  <a:lnTo>
                    <a:pt x="6" y="330"/>
                  </a:lnTo>
                  <a:lnTo>
                    <a:pt x="6" y="336"/>
                  </a:lnTo>
                  <a:lnTo>
                    <a:pt x="12" y="342"/>
                  </a:lnTo>
                  <a:lnTo>
                    <a:pt x="18" y="348"/>
                  </a:lnTo>
                  <a:lnTo>
                    <a:pt x="18" y="354"/>
                  </a:lnTo>
                  <a:lnTo>
                    <a:pt x="24" y="360"/>
                  </a:lnTo>
                  <a:lnTo>
                    <a:pt x="24" y="366"/>
                  </a:lnTo>
                  <a:lnTo>
                    <a:pt x="30" y="372"/>
                  </a:lnTo>
                  <a:lnTo>
                    <a:pt x="42" y="378"/>
                  </a:lnTo>
                  <a:lnTo>
                    <a:pt x="48" y="384"/>
                  </a:lnTo>
                  <a:lnTo>
                    <a:pt x="54" y="390"/>
                  </a:lnTo>
                  <a:lnTo>
                    <a:pt x="54" y="90"/>
                  </a:lnTo>
                  <a:close/>
                </a:path>
              </a:pathLst>
            </a:custGeom>
            <a:solidFill>
              <a:srgbClr val="595959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auto">
            <a:xfrm>
              <a:off x="1062" y="2172"/>
              <a:ext cx="1038" cy="384"/>
            </a:xfrm>
            <a:custGeom>
              <a:avLst/>
              <a:gdLst/>
              <a:ahLst/>
              <a:cxnLst>
                <a:cxn ang="0">
                  <a:pos x="1038" y="0"/>
                </a:cxn>
                <a:cxn ang="0">
                  <a:pos x="0" y="84"/>
                </a:cxn>
                <a:cxn ang="0">
                  <a:pos x="0" y="384"/>
                </a:cxn>
                <a:cxn ang="0">
                  <a:pos x="1038" y="300"/>
                </a:cxn>
                <a:cxn ang="0">
                  <a:pos x="1038" y="0"/>
                </a:cxn>
              </a:cxnLst>
              <a:rect l="0" t="0" r="r" b="b"/>
              <a:pathLst>
                <a:path w="1038" h="384">
                  <a:moveTo>
                    <a:pt x="1038" y="0"/>
                  </a:moveTo>
                  <a:lnTo>
                    <a:pt x="0" y="84"/>
                  </a:lnTo>
                  <a:lnTo>
                    <a:pt x="0" y="384"/>
                  </a:lnTo>
                  <a:lnTo>
                    <a:pt x="1038" y="300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595959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auto">
            <a:xfrm>
              <a:off x="1008" y="1926"/>
              <a:ext cx="1092" cy="336"/>
            </a:xfrm>
            <a:custGeom>
              <a:avLst/>
              <a:gdLst/>
              <a:ahLst/>
              <a:cxnLst>
                <a:cxn ang="0">
                  <a:pos x="54" y="336"/>
                </a:cxn>
                <a:cxn ang="0">
                  <a:pos x="48" y="330"/>
                </a:cxn>
                <a:cxn ang="0">
                  <a:pos x="36" y="324"/>
                </a:cxn>
                <a:cxn ang="0">
                  <a:pos x="30" y="318"/>
                </a:cxn>
                <a:cxn ang="0">
                  <a:pos x="24" y="312"/>
                </a:cxn>
                <a:cxn ang="0">
                  <a:pos x="18" y="300"/>
                </a:cxn>
                <a:cxn ang="0">
                  <a:pos x="18" y="294"/>
                </a:cxn>
                <a:cxn ang="0">
                  <a:pos x="12" y="294"/>
                </a:cxn>
                <a:cxn ang="0">
                  <a:pos x="6" y="282"/>
                </a:cxn>
                <a:cxn ang="0">
                  <a:pos x="6" y="276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58"/>
                </a:cxn>
                <a:cxn ang="0">
                  <a:pos x="0" y="252"/>
                </a:cxn>
                <a:cxn ang="0">
                  <a:pos x="0" y="246"/>
                </a:cxn>
                <a:cxn ang="0">
                  <a:pos x="0" y="240"/>
                </a:cxn>
                <a:cxn ang="0">
                  <a:pos x="0" y="234"/>
                </a:cxn>
                <a:cxn ang="0">
                  <a:pos x="0" y="228"/>
                </a:cxn>
                <a:cxn ang="0">
                  <a:pos x="6" y="216"/>
                </a:cxn>
                <a:cxn ang="0">
                  <a:pos x="6" y="210"/>
                </a:cxn>
                <a:cxn ang="0">
                  <a:pos x="12" y="210"/>
                </a:cxn>
                <a:cxn ang="0">
                  <a:pos x="18" y="198"/>
                </a:cxn>
                <a:cxn ang="0">
                  <a:pos x="18" y="192"/>
                </a:cxn>
                <a:cxn ang="0">
                  <a:pos x="24" y="186"/>
                </a:cxn>
                <a:cxn ang="0">
                  <a:pos x="30" y="180"/>
                </a:cxn>
                <a:cxn ang="0">
                  <a:pos x="36" y="174"/>
                </a:cxn>
                <a:cxn ang="0">
                  <a:pos x="42" y="168"/>
                </a:cxn>
                <a:cxn ang="0">
                  <a:pos x="54" y="162"/>
                </a:cxn>
                <a:cxn ang="0">
                  <a:pos x="60" y="156"/>
                </a:cxn>
                <a:cxn ang="0">
                  <a:pos x="66" y="150"/>
                </a:cxn>
                <a:cxn ang="0">
                  <a:pos x="78" y="138"/>
                </a:cxn>
                <a:cxn ang="0">
                  <a:pos x="84" y="138"/>
                </a:cxn>
                <a:cxn ang="0">
                  <a:pos x="96" y="132"/>
                </a:cxn>
                <a:cxn ang="0">
                  <a:pos x="102" y="126"/>
                </a:cxn>
                <a:cxn ang="0">
                  <a:pos x="120" y="120"/>
                </a:cxn>
                <a:cxn ang="0">
                  <a:pos x="126" y="114"/>
                </a:cxn>
                <a:cxn ang="0">
                  <a:pos x="138" y="108"/>
                </a:cxn>
                <a:cxn ang="0">
                  <a:pos x="156" y="102"/>
                </a:cxn>
                <a:cxn ang="0">
                  <a:pos x="162" y="96"/>
                </a:cxn>
                <a:cxn ang="0">
                  <a:pos x="174" y="90"/>
                </a:cxn>
                <a:cxn ang="0">
                  <a:pos x="198" y="84"/>
                </a:cxn>
                <a:cxn ang="0">
                  <a:pos x="210" y="78"/>
                </a:cxn>
                <a:cxn ang="0">
                  <a:pos x="216" y="78"/>
                </a:cxn>
                <a:cxn ang="0">
                  <a:pos x="240" y="66"/>
                </a:cxn>
                <a:cxn ang="0">
                  <a:pos x="252" y="66"/>
                </a:cxn>
                <a:cxn ang="0">
                  <a:pos x="270" y="60"/>
                </a:cxn>
                <a:cxn ang="0">
                  <a:pos x="294" y="54"/>
                </a:cxn>
                <a:cxn ang="0">
                  <a:pos x="306" y="48"/>
                </a:cxn>
                <a:cxn ang="0">
                  <a:pos x="318" y="48"/>
                </a:cxn>
                <a:cxn ang="0">
                  <a:pos x="348" y="42"/>
                </a:cxn>
                <a:cxn ang="0">
                  <a:pos x="360" y="36"/>
                </a:cxn>
                <a:cxn ang="0">
                  <a:pos x="378" y="30"/>
                </a:cxn>
                <a:cxn ang="0">
                  <a:pos x="390" y="30"/>
                </a:cxn>
                <a:cxn ang="0">
                  <a:pos x="420" y="24"/>
                </a:cxn>
                <a:cxn ang="0">
                  <a:pos x="432" y="18"/>
                </a:cxn>
                <a:cxn ang="0">
                  <a:pos x="450" y="18"/>
                </a:cxn>
                <a:cxn ang="0">
                  <a:pos x="480" y="12"/>
                </a:cxn>
                <a:cxn ang="0">
                  <a:pos x="498" y="6"/>
                </a:cxn>
                <a:cxn ang="0">
                  <a:pos x="516" y="6"/>
                </a:cxn>
                <a:cxn ang="0">
                  <a:pos x="546" y="0"/>
                </a:cxn>
                <a:cxn ang="0">
                  <a:pos x="564" y="0"/>
                </a:cxn>
                <a:cxn ang="0">
                  <a:pos x="1092" y="246"/>
                </a:cxn>
                <a:cxn ang="0">
                  <a:pos x="54" y="336"/>
                </a:cxn>
              </a:cxnLst>
              <a:rect l="0" t="0" r="r" b="b"/>
              <a:pathLst>
                <a:path w="1092" h="336">
                  <a:moveTo>
                    <a:pt x="54" y="336"/>
                  </a:moveTo>
                  <a:lnTo>
                    <a:pt x="48" y="330"/>
                  </a:lnTo>
                  <a:lnTo>
                    <a:pt x="36" y="324"/>
                  </a:lnTo>
                  <a:lnTo>
                    <a:pt x="30" y="318"/>
                  </a:lnTo>
                  <a:lnTo>
                    <a:pt x="24" y="312"/>
                  </a:lnTo>
                  <a:lnTo>
                    <a:pt x="18" y="300"/>
                  </a:lnTo>
                  <a:lnTo>
                    <a:pt x="18" y="294"/>
                  </a:lnTo>
                  <a:lnTo>
                    <a:pt x="12" y="294"/>
                  </a:lnTo>
                  <a:lnTo>
                    <a:pt x="6" y="282"/>
                  </a:lnTo>
                  <a:lnTo>
                    <a:pt x="6" y="276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58"/>
                  </a:lnTo>
                  <a:lnTo>
                    <a:pt x="0" y="252"/>
                  </a:lnTo>
                  <a:lnTo>
                    <a:pt x="0" y="246"/>
                  </a:lnTo>
                  <a:lnTo>
                    <a:pt x="0" y="240"/>
                  </a:lnTo>
                  <a:lnTo>
                    <a:pt x="0" y="234"/>
                  </a:lnTo>
                  <a:lnTo>
                    <a:pt x="0" y="228"/>
                  </a:lnTo>
                  <a:lnTo>
                    <a:pt x="6" y="216"/>
                  </a:lnTo>
                  <a:lnTo>
                    <a:pt x="6" y="210"/>
                  </a:lnTo>
                  <a:lnTo>
                    <a:pt x="12" y="210"/>
                  </a:lnTo>
                  <a:lnTo>
                    <a:pt x="18" y="198"/>
                  </a:lnTo>
                  <a:lnTo>
                    <a:pt x="18" y="192"/>
                  </a:lnTo>
                  <a:lnTo>
                    <a:pt x="24" y="186"/>
                  </a:lnTo>
                  <a:lnTo>
                    <a:pt x="30" y="180"/>
                  </a:lnTo>
                  <a:lnTo>
                    <a:pt x="36" y="174"/>
                  </a:lnTo>
                  <a:lnTo>
                    <a:pt x="42" y="168"/>
                  </a:lnTo>
                  <a:lnTo>
                    <a:pt x="54" y="162"/>
                  </a:lnTo>
                  <a:lnTo>
                    <a:pt x="60" y="156"/>
                  </a:lnTo>
                  <a:lnTo>
                    <a:pt x="66" y="150"/>
                  </a:lnTo>
                  <a:lnTo>
                    <a:pt x="78" y="138"/>
                  </a:lnTo>
                  <a:lnTo>
                    <a:pt x="84" y="138"/>
                  </a:lnTo>
                  <a:lnTo>
                    <a:pt x="96" y="132"/>
                  </a:lnTo>
                  <a:lnTo>
                    <a:pt x="102" y="126"/>
                  </a:lnTo>
                  <a:lnTo>
                    <a:pt x="120" y="120"/>
                  </a:lnTo>
                  <a:lnTo>
                    <a:pt x="126" y="114"/>
                  </a:lnTo>
                  <a:lnTo>
                    <a:pt x="138" y="108"/>
                  </a:lnTo>
                  <a:lnTo>
                    <a:pt x="156" y="102"/>
                  </a:lnTo>
                  <a:lnTo>
                    <a:pt x="162" y="96"/>
                  </a:lnTo>
                  <a:lnTo>
                    <a:pt x="174" y="90"/>
                  </a:lnTo>
                  <a:lnTo>
                    <a:pt x="198" y="84"/>
                  </a:lnTo>
                  <a:lnTo>
                    <a:pt x="210" y="78"/>
                  </a:lnTo>
                  <a:lnTo>
                    <a:pt x="216" y="78"/>
                  </a:lnTo>
                  <a:lnTo>
                    <a:pt x="240" y="66"/>
                  </a:lnTo>
                  <a:lnTo>
                    <a:pt x="252" y="66"/>
                  </a:lnTo>
                  <a:lnTo>
                    <a:pt x="270" y="60"/>
                  </a:lnTo>
                  <a:lnTo>
                    <a:pt x="294" y="54"/>
                  </a:lnTo>
                  <a:lnTo>
                    <a:pt x="306" y="48"/>
                  </a:lnTo>
                  <a:lnTo>
                    <a:pt x="318" y="48"/>
                  </a:lnTo>
                  <a:lnTo>
                    <a:pt x="348" y="42"/>
                  </a:lnTo>
                  <a:lnTo>
                    <a:pt x="360" y="36"/>
                  </a:lnTo>
                  <a:lnTo>
                    <a:pt x="378" y="30"/>
                  </a:lnTo>
                  <a:lnTo>
                    <a:pt x="390" y="30"/>
                  </a:lnTo>
                  <a:lnTo>
                    <a:pt x="420" y="24"/>
                  </a:lnTo>
                  <a:lnTo>
                    <a:pt x="432" y="18"/>
                  </a:lnTo>
                  <a:lnTo>
                    <a:pt x="450" y="18"/>
                  </a:lnTo>
                  <a:lnTo>
                    <a:pt x="480" y="12"/>
                  </a:lnTo>
                  <a:lnTo>
                    <a:pt x="498" y="6"/>
                  </a:lnTo>
                  <a:lnTo>
                    <a:pt x="516" y="6"/>
                  </a:lnTo>
                  <a:lnTo>
                    <a:pt x="546" y="0"/>
                  </a:lnTo>
                  <a:lnTo>
                    <a:pt x="564" y="0"/>
                  </a:lnTo>
                  <a:lnTo>
                    <a:pt x="1092" y="246"/>
                  </a:lnTo>
                  <a:lnTo>
                    <a:pt x="54" y="336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1062" y="2262"/>
              <a:ext cx="336" cy="432"/>
            </a:xfrm>
            <a:custGeom>
              <a:avLst/>
              <a:gdLst/>
              <a:ahLst/>
              <a:cxnLst>
                <a:cxn ang="0">
                  <a:pos x="336" y="132"/>
                </a:cxn>
                <a:cxn ang="0">
                  <a:pos x="324" y="126"/>
                </a:cxn>
                <a:cxn ang="0">
                  <a:pos x="294" y="120"/>
                </a:cxn>
                <a:cxn ang="0">
                  <a:pos x="276" y="114"/>
                </a:cxn>
                <a:cxn ang="0">
                  <a:pos x="264" y="114"/>
                </a:cxn>
                <a:cxn ang="0">
                  <a:pos x="240" y="108"/>
                </a:cxn>
                <a:cxn ang="0">
                  <a:pos x="228" y="102"/>
                </a:cxn>
                <a:cxn ang="0">
                  <a:pos x="216" y="96"/>
                </a:cxn>
                <a:cxn ang="0">
                  <a:pos x="186" y="90"/>
                </a:cxn>
                <a:cxn ang="0">
                  <a:pos x="174" y="84"/>
                </a:cxn>
                <a:cxn ang="0">
                  <a:pos x="162" y="84"/>
                </a:cxn>
                <a:cxn ang="0">
                  <a:pos x="144" y="72"/>
                </a:cxn>
                <a:cxn ang="0">
                  <a:pos x="132" y="72"/>
                </a:cxn>
                <a:cxn ang="0">
                  <a:pos x="120" y="66"/>
                </a:cxn>
                <a:cxn ang="0">
                  <a:pos x="102" y="60"/>
                </a:cxn>
                <a:cxn ang="0">
                  <a:pos x="90" y="54"/>
                </a:cxn>
                <a:cxn ang="0">
                  <a:pos x="84" y="48"/>
                </a:cxn>
                <a:cxn ang="0">
                  <a:pos x="66" y="42"/>
                </a:cxn>
                <a:cxn ang="0">
                  <a:pos x="54" y="36"/>
                </a:cxn>
                <a:cxn ang="0">
                  <a:pos x="48" y="30"/>
                </a:cxn>
                <a:cxn ang="0">
                  <a:pos x="30" y="24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300"/>
                </a:cxn>
                <a:cxn ang="0">
                  <a:pos x="6" y="306"/>
                </a:cxn>
                <a:cxn ang="0">
                  <a:pos x="18" y="312"/>
                </a:cxn>
                <a:cxn ang="0">
                  <a:pos x="24" y="318"/>
                </a:cxn>
                <a:cxn ang="0">
                  <a:pos x="30" y="324"/>
                </a:cxn>
                <a:cxn ang="0">
                  <a:pos x="48" y="330"/>
                </a:cxn>
                <a:cxn ang="0">
                  <a:pos x="54" y="336"/>
                </a:cxn>
                <a:cxn ang="0">
                  <a:pos x="66" y="342"/>
                </a:cxn>
                <a:cxn ang="0">
                  <a:pos x="84" y="348"/>
                </a:cxn>
                <a:cxn ang="0">
                  <a:pos x="90" y="354"/>
                </a:cxn>
                <a:cxn ang="0">
                  <a:pos x="102" y="360"/>
                </a:cxn>
                <a:cxn ang="0">
                  <a:pos x="120" y="366"/>
                </a:cxn>
                <a:cxn ang="0">
                  <a:pos x="132" y="372"/>
                </a:cxn>
                <a:cxn ang="0">
                  <a:pos x="144" y="372"/>
                </a:cxn>
                <a:cxn ang="0">
                  <a:pos x="162" y="384"/>
                </a:cxn>
                <a:cxn ang="0">
                  <a:pos x="174" y="384"/>
                </a:cxn>
                <a:cxn ang="0">
                  <a:pos x="186" y="390"/>
                </a:cxn>
                <a:cxn ang="0">
                  <a:pos x="216" y="396"/>
                </a:cxn>
                <a:cxn ang="0">
                  <a:pos x="228" y="402"/>
                </a:cxn>
                <a:cxn ang="0">
                  <a:pos x="240" y="408"/>
                </a:cxn>
                <a:cxn ang="0">
                  <a:pos x="264" y="414"/>
                </a:cxn>
                <a:cxn ang="0">
                  <a:pos x="276" y="414"/>
                </a:cxn>
                <a:cxn ang="0">
                  <a:pos x="294" y="420"/>
                </a:cxn>
                <a:cxn ang="0">
                  <a:pos x="324" y="426"/>
                </a:cxn>
                <a:cxn ang="0">
                  <a:pos x="336" y="432"/>
                </a:cxn>
                <a:cxn ang="0">
                  <a:pos x="336" y="132"/>
                </a:cxn>
              </a:cxnLst>
              <a:rect l="0" t="0" r="r" b="b"/>
              <a:pathLst>
                <a:path w="336" h="432">
                  <a:moveTo>
                    <a:pt x="336" y="132"/>
                  </a:moveTo>
                  <a:lnTo>
                    <a:pt x="324" y="126"/>
                  </a:lnTo>
                  <a:lnTo>
                    <a:pt x="294" y="120"/>
                  </a:lnTo>
                  <a:lnTo>
                    <a:pt x="276" y="114"/>
                  </a:lnTo>
                  <a:lnTo>
                    <a:pt x="264" y="114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16" y="96"/>
                  </a:lnTo>
                  <a:lnTo>
                    <a:pt x="186" y="90"/>
                  </a:lnTo>
                  <a:lnTo>
                    <a:pt x="174" y="84"/>
                  </a:lnTo>
                  <a:lnTo>
                    <a:pt x="162" y="84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20" y="66"/>
                  </a:lnTo>
                  <a:lnTo>
                    <a:pt x="102" y="60"/>
                  </a:lnTo>
                  <a:lnTo>
                    <a:pt x="90" y="54"/>
                  </a:lnTo>
                  <a:lnTo>
                    <a:pt x="84" y="48"/>
                  </a:lnTo>
                  <a:lnTo>
                    <a:pt x="66" y="42"/>
                  </a:lnTo>
                  <a:lnTo>
                    <a:pt x="54" y="36"/>
                  </a:lnTo>
                  <a:lnTo>
                    <a:pt x="48" y="30"/>
                  </a:lnTo>
                  <a:lnTo>
                    <a:pt x="30" y="24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300"/>
                  </a:lnTo>
                  <a:lnTo>
                    <a:pt x="6" y="306"/>
                  </a:lnTo>
                  <a:lnTo>
                    <a:pt x="18" y="312"/>
                  </a:lnTo>
                  <a:lnTo>
                    <a:pt x="24" y="318"/>
                  </a:lnTo>
                  <a:lnTo>
                    <a:pt x="30" y="324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66" y="342"/>
                  </a:lnTo>
                  <a:lnTo>
                    <a:pt x="84" y="348"/>
                  </a:lnTo>
                  <a:lnTo>
                    <a:pt x="90" y="354"/>
                  </a:lnTo>
                  <a:lnTo>
                    <a:pt x="102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44" y="372"/>
                  </a:lnTo>
                  <a:lnTo>
                    <a:pt x="162" y="384"/>
                  </a:lnTo>
                  <a:lnTo>
                    <a:pt x="174" y="384"/>
                  </a:lnTo>
                  <a:lnTo>
                    <a:pt x="186" y="390"/>
                  </a:lnTo>
                  <a:lnTo>
                    <a:pt x="216" y="396"/>
                  </a:lnTo>
                  <a:lnTo>
                    <a:pt x="228" y="402"/>
                  </a:lnTo>
                  <a:lnTo>
                    <a:pt x="240" y="408"/>
                  </a:lnTo>
                  <a:lnTo>
                    <a:pt x="264" y="414"/>
                  </a:lnTo>
                  <a:lnTo>
                    <a:pt x="276" y="414"/>
                  </a:lnTo>
                  <a:lnTo>
                    <a:pt x="294" y="420"/>
                  </a:lnTo>
                  <a:lnTo>
                    <a:pt x="324" y="426"/>
                  </a:lnTo>
                  <a:lnTo>
                    <a:pt x="336" y="432"/>
                  </a:lnTo>
                  <a:lnTo>
                    <a:pt x="336" y="132"/>
                  </a:lnTo>
                  <a:close/>
                </a:path>
              </a:pathLst>
            </a:custGeom>
            <a:solidFill>
              <a:srgbClr val="804D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1398" y="2172"/>
              <a:ext cx="702" cy="516"/>
            </a:xfrm>
            <a:custGeom>
              <a:avLst/>
              <a:gdLst/>
              <a:ahLst/>
              <a:cxnLst>
                <a:cxn ang="0">
                  <a:pos x="702" y="0"/>
                </a:cxn>
                <a:cxn ang="0">
                  <a:pos x="0" y="216"/>
                </a:cxn>
                <a:cxn ang="0">
                  <a:pos x="0" y="516"/>
                </a:cxn>
                <a:cxn ang="0">
                  <a:pos x="702" y="300"/>
                </a:cxn>
                <a:cxn ang="0">
                  <a:pos x="702" y="0"/>
                </a:cxn>
              </a:cxnLst>
              <a:rect l="0" t="0" r="r" b="b"/>
              <a:pathLst>
                <a:path w="702" h="516">
                  <a:moveTo>
                    <a:pt x="702" y="0"/>
                  </a:moveTo>
                  <a:lnTo>
                    <a:pt x="0" y="216"/>
                  </a:lnTo>
                  <a:lnTo>
                    <a:pt x="0" y="516"/>
                  </a:lnTo>
                  <a:lnTo>
                    <a:pt x="702" y="300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804D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1062" y="2172"/>
              <a:ext cx="1038" cy="222"/>
            </a:xfrm>
            <a:custGeom>
              <a:avLst/>
              <a:gdLst/>
              <a:ahLst/>
              <a:cxnLst>
                <a:cxn ang="0">
                  <a:pos x="336" y="222"/>
                </a:cxn>
                <a:cxn ang="0">
                  <a:pos x="324" y="216"/>
                </a:cxn>
                <a:cxn ang="0">
                  <a:pos x="294" y="210"/>
                </a:cxn>
                <a:cxn ang="0">
                  <a:pos x="276" y="204"/>
                </a:cxn>
                <a:cxn ang="0">
                  <a:pos x="264" y="204"/>
                </a:cxn>
                <a:cxn ang="0">
                  <a:pos x="240" y="198"/>
                </a:cxn>
                <a:cxn ang="0">
                  <a:pos x="228" y="192"/>
                </a:cxn>
                <a:cxn ang="0">
                  <a:pos x="216" y="186"/>
                </a:cxn>
                <a:cxn ang="0">
                  <a:pos x="186" y="180"/>
                </a:cxn>
                <a:cxn ang="0">
                  <a:pos x="174" y="174"/>
                </a:cxn>
                <a:cxn ang="0">
                  <a:pos x="162" y="174"/>
                </a:cxn>
                <a:cxn ang="0">
                  <a:pos x="144" y="162"/>
                </a:cxn>
                <a:cxn ang="0">
                  <a:pos x="132" y="162"/>
                </a:cxn>
                <a:cxn ang="0">
                  <a:pos x="120" y="156"/>
                </a:cxn>
                <a:cxn ang="0">
                  <a:pos x="102" y="150"/>
                </a:cxn>
                <a:cxn ang="0">
                  <a:pos x="90" y="144"/>
                </a:cxn>
                <a:cxn ang="0">
                  <a:pos x="84" y="138"/>
                </a:cxn>
                <a:cxn ang="0">
                  <a:pos x="66" y="132"/>
                </a:cxn>
                <a:cxn ang="0">
                  <a:pos x="54" y="126"/>
                </a:cxn>
                <a:cxn ang="0">
                  <a:pos x="48" y="120"/>
                </a:cxn>
                <a:cxn ang="0">
                  <a:pos x="30" y="114"/>
                </a:cxn>
                <a:cxn ang="0">
                  <a:pos x="24" y="108"/>
                </a:cxn>
                <a:cxn ang="0">
                  <a:pos x="18" y="102"/>
                </a:cxn>
                <a:cxn ang="0">
                  <a:pos x="6" y="96"/>
                </a:cxn>
                <a:cxn ang="0">
                  <a:pos x="0" y="90"/>
                </a:cxn>
                <a:cxn ang="0">
                  <a:pos x="1038" y="0"/>
                </a:cxn>
                <a:cxn ang="0">
                  <a:pos x="336" y="222"/>
                </a:cxn>
              </a:cxnLst>
              <a:rect l="0" t="0" r="r" b="b"/>
              <a:pathLst>
                <a:path w="1038" h="222">
                  <a:moveTo>
                    <a:pt x="336" y="222"/>
                  </a:moveTo>
                  <a:lnTo>
                    <a:pt x="324" y="216"/>
                  </a:lnTo>
                  <a:lnTo>
                    <a:pt x="294" y="210"/>
                  </a:lnTo>
                  <a:lnTo>
                    <a:pt x="276" y="204"/>
                  </a:lnTo>
                  <a:lnTo>
                    <a:pt x="264" y="204"/>
                  </a:lnTo>
                  <a:lnTo>
                    <a:pt x="240" y="198"/>
                  </a:lnTo>
                  <a:lnTo>
                    <a:pt x="228" y="192"/>
                  </a:lnTo>
                  <a:lnTo>
                    <a:pt x="216" y="186"/>
                  </a:lnTo>
                  <a:lnTo>
                    <a:pt x="186" y="180"/>
                  </a:lnTo>
                  <a:lnTo>
                    <a:pt x="174" y="174"/>
                  </a:lnTo>
                  <a:lnTo>
                    <a:pt x="162" y="174"/>
                  </a:lnTo>
                  <a:lnTo>
                    <a:pt x="144" y="162"/>
                  </a:lnTo>
                  <a:lnTo>
                    <a:pt x="132" y="162"/>
                  </a:lnTo>
                  <a:lnTo>
                    <a:pt x="120" y="156"/>
                  </a:lnTo>
                  <a:lnTo>
                    <a:pt x="102" y="150"/>
                  </a:lnTo>
                  <a:lnTo>
                    <a:pt x="90" y="144"/>
                  </a:lnTo>
                  <a:lnTo>
                    <a:pt x="84" y="138"/>
                  </a:lnTo>
                  <a:lnTo>
                    <a:pt x="66" y="132"/>
                  </a:lnTo>
                  <a:lnTo>
                    <a:pt x="54" y="126"/>
                  </a:lnTo>
                  <a:lnTo>
                    <a:pt x="48" y="120"/>
                  </a:lnTo>
                  <a:lnTo>
                    <a:pt x="30" y="114"/>
                  </a:lnTo>
                  <a:lnTo>
                    <a:pt x="24" y="108"/>
                  </a:lnTo>
                  <a:lnTo>
                    <a:pt x="18" y="102"/>
                  </a:lnTo>
                  <a:lnTo>
                    <a:pt x="6" y="96"/>
                  </a:lnTo>
                  <a:lnTo>
                    <a:pt x="0" y="90"/>
                  </a:lnTo>
                  <a:lnTo>
                    <a:pt x="1038" y="0"/>
                  </a:lnTo>
                  <a:lnTo>
                    <a:pt x="336" y="222"/>
                  </a:lnTo>
                  <a:close/>
                </a:path>
              </a:pathLst>
            </a:custGeom>
            <a:solidFill>
              <a:srgbClr val="FF99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>
              <a:off x="1398" y="2172"/>
              <a:ext cx="1800" cy="588"/>
            </a:xfrm>
            <a:custGeom>
              <a:avLst/>
              <a:gdLst/>
              <a:ahLst/>
              <a:cxnLst>
                <a:cxn ang="0">
                  <a:pos x="1794" y="24"/>
                </a:cxn>
                <a:cxn ang="0">
                  <a:pos x="1788" y="48"/>
                </a:cxn>
                <a:cxn ang="0">
                  <a:pos x="1764" y="72"/>
                </a:cxn>
                <a:cxn ang="0">
                  <a:pos x="1734" y="96"/>
                </a:cxn>
                <a:cxn ang="0">
                  <a:pos x="1698" y="120"/>
                </a:cxn>
                <a:cxn ang="0">
                  <a:pos x="1650" y="144"/>
                </a:cxn>
                <a:cxn ang="0">
                  <a:pos x="1602" y="162"/>
                </a:cxn>
                <a:cxn ang="0">
                  <a:pos x="1530" y="186"/>
                </a:cxn>
                <a:cxn ang="0">
                  <a:pos x="1464" y="204"/>
                </a:cxn>
                <a:cxn ang="0">
                  <a:pos x="1392" y="222"/>
                </a:cxn>
                <a:cxn ang="0">
                  <a:pos x="1314" y="240"/>
                </a:cxn>
                <a:cxn ang="0">
                  <a:pos x="1218" y="252"/>
                </a:cxn>
                <a:cxn ang="0">
                  <a:pos x="1134" y="264"/>
                </a:cxn>
                <a:cxn ang="0">
                  <a:pos x="1044" y="270"/>
                </a:cxn>
                <a:cxn ang="0">
                  <a:pos x="948" y="282"/>
                </a:cxn>
                <a:cxn ang="0">
                  <a:pos x="834" y="282"/>
                </a:cxn>
                <a:cxn ang="0">
                  <a:pos x="744" y="288"/>
                </a:cxn>
                <a:cxn ang="0">
                  <a:pos x="648" y="288"/>
                </a:cxn>
                <a:cxn ang="0">
                  <a:pos x="552" y="282"/>
                </a:cxn>
                <a:cxn ang="0">
                  <a:pos x="438" y="276"/>
                </a:cxn>
                <a:cxn ang="0">
                  <a:pos x="348" y="270"/>
                </a:cxn>
                <a:cxn ang="0">
                  <a:pos x="258" y="264"/>
                </a:cxn>
                <a:cxn ang="0">
                  <a:pos x="174" y="252"/>
                </a:cxn>
                <a:cxn ang="0">
                  <a:pos x="78" y="234"/>
                </a:cxn>
                <a:cxn ang="0">
                  <a:pos x="0" y="222"/>
                </a:cxn>
                <a:cxn ang="0">
                  <a:pos x="60" y="534"/>
                </a:cxn>
                <a:cxn ang="0">
                  <a:pos x="138" y="546"/>
                </a:cxn>
                <a:cxn ang="0">
                  <a:pos x="222" y="558"/>
                </a:cxn>
                <a:cxn ang="0">
                  <a:pos x="330" y="570"/>
                </a:cxn>
                <a:cxn ang="0">
                  <a:pos x="420" y="576"/>
                </a:cxn>
                <a:cxn ang="0">
                  <a:pos x="516" y="582"/>
                </a:cxn>
                <a:cxn ang="0">
                  <a:pos x="606" y="588"/>
                </a:cxn>
                <a:cxn ang="0">
                  <a:pos x="720" y="588"/>
                </a:cxn>
                <a:cxn ang="0">
                  <a:pos x="816" y="582"/>
                </a:cxn>
                <a:cxn ang="0">
                  <a:pos x="912" y="582"/>
                </a:cxn>
                <a:cxn ang="0">
                  <a:pos x="1008" y="576"/>
                </a:cxn>
                <a:cxn ang="0">
                  <a:pos x="1116" y="564"/>
                </a:cxn>
                <a:cxn ang="0">
                  <a:pos x="1200" y="558"/>
                </a:cxn>
                <a:cxn ang="0">
                  <a:pos x="1284" y="546"/>
                </a:cxn>
                <a:cxn ang="0">
                  <a:pos x="1362" y="528"/>
                </a:cxn>
                <a:cxn ang="0">
                  <a:pos x="1452" y="510"/>
                </a:cxn>
                <a:cxn ang="0">
                  <a:pos x="1518" y="492"/>
                </a:cxn>
                <a:cxn ang="0">
                  <a:pos x="1578" y="474"/>
                </a:cxn>
                <a:cxn ang="0">
                  <a:pos x="1632" y="450"/>
                </a:cxn>
                <a:cxn ang="0">
                  <a:pos x="1686" y="426"/>
                </a:cxn>
                <a:cxn ang="0">
                  <a:pos x="1728" y="402"/>
                </a:cxn>
                <a:cxn ang="0">
                  <a:pos x="1758" y="378"/>
                </a:cxn>
                <a:cxn ang="0">
                  <a:pos x="1776" y="354"/>
                </a:cxn>
                <a:cxn ang="0">
                  <a:pos x="1794" y="324"/>
                </a:cxn>
                <a:cxn ang="0">
                  <a:pos x="1800" y="300"/>
                </a:cxn>
              </a:cxnLst>
              <a:rect l="0" t="0" r="r" b="b"/>
              <a:pathLst>
                <a:path w="1800" h="588">
                  <a:moveTo>
                    <a:pt x="1800" y="0"/>
                  </a:moveTo>
                  <a:lnTo>
                    <a:pt x="1800" y="6"/>
                  </a:lnTo>
                  <a:lnTo>
                    <a:pt x="1794" y="18"/>
                  </a:lnTo>
                  <a:lnTo>
                    <a:pt x="1794" y="24"/>
                  </a:lnTo>
                  <a:lnTo>
                    <a:pt x="1794" y="24"/>
                  </a:lnTo>
                  <a:lnTo>
                    <a:pt x="1788" y="36"/>
                  </a:lnTo>
                  <a:lnTo>
                    <a:pt x="1788" y="42"/>
                  </a:lnTo>
                  <a:lnTo>
                    <a:pt x="1788" y="48"/>
                  </a:lnTo>
                  <a:lnTo>
                    <a:pt x="1776" y="54"/>
                  </a:lnTo>
                  <a:lnTo>
                    <a:pt x="1776" y="60"/>
                  </a:lnTo>
                  <a:lnTo>
                    <a:pt x="1770" y="66"/>
                  </a:lnTo>
                  <a:lnTo>
                    <a:pt x="1764" y="72"/>
                  </a:lnTo>
                  <a:lnTo>
                    <a:pt x="1758" y="78"/>
                  </a:lnTo>
                  <a:lnTo>
                    <a:pt x="1752" y="84"/>
                  </a:lnTo>
                  <a:lnTo>
                    <a:pt x="1746" y="90"/>
                  </a:lnTo>
                  <a:lnTo>
                    <a:pt x="1734" y="96"/>
                  </a:lnTo>
                  <a:lnTo>
                    <a:pt x="1728" y="102"/>
                  </a:lnTo>
                  <a:lnTo>
                    <a:pt x="1716" y="108"/>
                  </a:lnTo>
                  <a:lnTo>
                    <a:pt x="1704" y="120"/>
                  </a:lnTo>
                  <a:lnTo>
                    <a:pt x="1698" y="120"/>
                  </a:lnTo>
                  <a:lnTo>
                    <a:pt x="1686" y="126"/>
                  </a:lnTo>
                  <a:lnTo>
                    <a:pt x="1668" y="138"/>
                  </a:lnTo>
                  <a:lnTo>
                    <a:pt x="1662" y="138"/>
                  </a:lnTo>
                  <a:lnTo>
                    <a:pt x="1650" y="144"/>
                  </a:lnTo>
                  <a:lnTo>
                    <a:pt x="1632" y="150"/>
                  </a:lnTo>
                  <a:lnTo>
                    <a:pt x="1620" y="156"/>
                  </a:lnTo>
                  <a:lnTo>
                    <a:pt x="1614" y="162"/>
                  </a:lnTo>
                  <a:lnTo>
                    <a:pt x="1602" y="162"/>
                  </a:lnTo>
                  <a:lnTo>
                    <a:pt x="1578" y="174"/>
                  </a:lnTo>
                  <a:lnTo>
                    <a:pt x="1566" y="174"/>
                  </a:lnTo>
                  <a:lnTo>
                    <a:pt x="1554" y="180"/>
                  </a:lnTo>
                  <a:lnTo>
                    <a:pt x="1530" y="186"/>
                  </a:lnTo>
                  <a:lnTo>
                    <a:pt x="1518" y="192"/>
                  </a:lnTo>
                  <a:lnTo>
                    <a:pt x="1506" y="198"/>
                  </a:lnTo>
                  <a:lnTo>
                    <a:pt x="1476" y="204"/>
                  </a:lnTo>
                  <a:lnTo>
                    <a:pt x="1464" y="204"/>
                  </a:lnTo>
                  <a:lnTo>
                    <a:pt x="1452" y="210"/>
                  </a:lnTo>
                  <a:lnTo>
                    <a:pt x="1422" y="216"/>
                  </a:lnTo>
                  <a:lnTo>
                    <a:pt x="1410" y="222"/>
                  </a:lnTo>
                  <a:lnTo>
                    <a:pt x="1392" y="222"/>
                  </a:lnTo>
                  <a:lnTo>
                    <a:pt x="1362" y="228"/>
                  </a:lnTo>
                  <a:lnTo>
                    <a:pt x="1350" y="234"/>
                  </a:lnTo>
                  <a:lnTo>
                    <a:pt x="1332" y="234"/>
                  </a:lnTo>
                  <a:lnTo>
                    <a:pt x="1314" y="240"/>
                  </a:lnTo>
                  <a:lnTo>
                    <a:pt x="1284" y="246"/>
                  </a:lnTo>
                  <a:lnTo>
                    <a:pt x="1266" y="246"/>
                  </a:lnTo>
                  <a:lnTo>
                    <a:pt x="1254" y="246"/>
                  </a:lnTo>
                  <a:lnTo>
                    <a:pt x="1218" y="252"/>
                  </a:lnTo>
                  <a:lnTo>
                    <a:pt x="1200" y="258"/>
                  </a:lnTo>
                  <a:lnTo>
                    <a:pt x="1182" y="258"/>
                  </a:lnTo>
                  <a:lnTo>
                    <a:pt x="1146" y="264"/>
                  </a:lnTo>
                  <a:lnTo>
                    <a:pt x="1134" y="264"/>
                  </a:lnTo>
                  <a:lnTo>
                    <a:pt x="1116" y="264"/>
                  </a:lnTo>
                  <a:lnTo>
                    <a:pt x="1080" y="270"/>
                  </a:lnTo>
                  <a:lnTo>
                    <a:pt x="1062" y="270"/>
                  </a:lnTo>
                  <a:lnTo>
                    <a:pt x="1044" y="270"/>
                  </a:lnTo>
                  <a:lnTo>
                    <a:pt x="1008" y="276"/>
                  </a:lnTo>
                  <a:lnTo>
                    <a:pt x="984" y="276"/>
                  </a:lnTo>
                  <a:lnTo>
                    <a:pt x="966" y="276"/>
                  </a:lnTo>
                  <a:lnTo>
                    <a:pt x="948" y="282"/>
                  </a:lnTo>
                  <a:lnTo>
                    <a:pt x="912" y="282"/>
                  </a:lnTo>
                  <a:lnTo>
                    <a:pt x="894" y="282"/>
                  </a:lnTo>
                  <a:lnTo>
                    <a:pt x="876" y="282"/>
                  </a:lnTo>
                  <a:lnTo>
                    <a:pt x="834" y="282"/>
                  </a:lnTo>
                  <a:lnTo>
                    <a:pt x="816" y="282"/>
                  </a:lnTo>
                  <a:lnTo>
                    <a:pt x="798" y="288"/>
                  </a:lnTo>
                  <a:lnTo>
                    <a:pt x="762" y="288"/>
                  </a:lnTo>
                  <a:lnTo>
                    <a:pt x="744" y="288"/>
                  </a:lnTo>
                  <a:lnTo>
                    <a:pt x="720" y="288"/>
                  </a:lnTo>
                  <a:lnTo>
                    <a:pt x="684" y="288"/>
                  </a:lnTo>
                  <a:lnTo>
                    <a:pt x="666" y="288"/>
                  </a:lnTo>
                  <a:lnTo>
                    <a:pt x="648" y="288"/>
                  </a:lnTo>
                  <a:lnTo>
                    <a:pt x="606" y="288"/>
                  </a:lnTo>
                  <a:lnTo>
                    <a:pt x="588" y="282"/>
                  </a:lnTo>
                  <a:lnTo>
                    <a:pt x="570" y="282"/>
                  </a:lnTo>
                  <a:lnTo>
                    <a:pt x="552" y="282"/>
                  </a:lnTo>
                  <a:lnTo>
                    <a:pt x="516" y="282"/>
                  </a:lnTo>
                  <a:lnTo>
                    <a:pt x="492" y="282"/>
                  </a:lnTo>
                  <a:lnTo>
                    <a:pt x="474" y="282"/>
                  </a:lnTo>
                  <a:lnTo>
                    <a:pt x="438" y="276"/>
                  </a:lnTo>
                  <a:lnTo>
                    <a:pt x="420" y="276"/>
                  </a:lnTo>
                  <a:lnTo>
                    <a:pt x="402" y="276"/>
                  </a:lnTo>
                  <a:lnTo>
                    <a:pt x="366" y="270"/>
                  </a:lnTo>
                  <a:lnTo>
                    <a:pt x="348" y="270"/>
                  </a:lnTo>
                  <a:lnTo>
                    <a:pt x="330" y="270"/>
                  </a:lnTo>
                  <a:lnTo>
                    <a:pt x="294" y="264"/>
                  </a:lnTo>
                  <a:lnTo>
                    <a:pt x="276" y="264"/>
                  </a:lnTo>
                  <a:lnTo>
                    <a:pt x="258" y="264"/>
                  </a:lnTo>
                  <a:lnTo>
                    <a:pt x="222" y="258"/>
                  </a:lnTo>
                  <a:lnTo>
                    <a:pt x="204" y="258"/>
                  </a:lnTo>
                  <a:lnTo>
                    <a:pt x="192" y="252"/>
                  </a:lnTo>
                  <a:lnTo>
                    <a:pt x="174" y="252"/>
                  </a:lnTo>
                  <a:lnTo>
                    <a:pt x="138" y="246"/>
                  </a:lnTo>
                  <a:lnTo>
                    <a:pt x="126" y="246"/>
                  </a:lnTo>
                  <a:lnTo>
                    <a:pt x="108" y="240"/>
                  </a:lnTo>
                  <a:lnTo>
                    <a:pt x="78" y="234"/>
                  </a:lnTo>
                  <a:lnTo>
                    <a:pt x="60" y="234"/>
                  </a:lnTo>
                  <a:lnTo>
                    <a:pt x="42" y="228"/>
                  </a:lnTo>
                  <a:lnTo>
                    <a:pt x="12" y="222"/>
                  </a:lnTo>
                  <a:lnTo>
                    <a:pt x="0" y="222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42" y="528"/>
                  </a:lnTo>
                  <a:lnTo>
                    <a:pt x="60" y="534"/>
                  </a:lnTo>
                  <a:lnTo>
                    <a:pt x="78" y="534"/>
                  </a:lnTo>
                  <a:lnTo>
                    <a:pt x="108" y="540"/>
                  </a:lnTo>
                  <a:lnTo>
                    <a:pt x="126" y="546"/>
                  </a:lnTo>
                  <a:lnTo>
                    <a:pt x="138" y="546"/>
                  </a:lnTo>
                  <a:lnTo>
                    <a:pt x="174" y="552"/>
                  </a:lnTo>
                  <a:lnTo>
                    <a:pt x="192" y="552"/>
                  </a:lnTo>
                  <a:lnTo>
                    <a:pt x="204" y="558"/>
                  </a:lnTo>
                  <a:lnTo>
                    <a:pt x="222" y="558"/>
                  </a:lnTo>
                  <a:lnTo>
                    <a:pt x="258" y="564"/>
                  </a:lnTo>
                  <a:lnTo>
                    <a:pt x="276" y="564"/>
                  </a:lnTo>
                  <a:lnTo>
                    <a:pt x="294" y="564"/>
                  </a:lnTo>
                  <a:lnTo>
                    <a:pt x="330" y="570"/>
                  </a:lnTo>
                  <a:lnTo>
                    <a:pt x="348" y="570"/>
                  </a:lnTo>
                  <a:lnTo>
                    <a:pt x="366" y="570"/>
                  </a:lnTo>
                  <a:lnTo>
                    <a:pt x="402" y="576"/>
                  </a:lnTo>
                  <a:lnTo>
                    <a:pt x="420" y="576"/>
                  </a:lnTo>
                  <a:lnTo>
                    <a:pt x="438" y="576"/>
                  </a:lnTo>
                  <a:lnTo>
                    <a:pt x="474" y="582"/>
                  </a:lnTo>
                  <a:lnTo>
                    <a:pt x="492" y="582"/>
                  </a:lnTo>
                  <a:lnTo>
                    <a:pt x="516" y="582"/>
                  </a:lnTo>
                  <a:lnTo>
                    <a:pt x="552" y="582"/>
                  </a:lnTo>
                  <a:lnTo>
                    <a:pt x="570" y="582"/>
                  </a:lnTo>
                  <a:lnTo>
                    <a:pt x="588" y="582"/>
                  </a:lnTo>
                  <a:lnTo>
                    <a:pt x="606" y="588"/>
                  </a:lnTo>
                  <a:lnTo>
                    <a:pt x="648" y="588"/>
                  </a:lnTo>
                  <a:lnTo>
                    <a:pt x="666" y="588"/>
                  </a:lnTo>
                  <a:lnTo>
                    <a:pt x="684" y="588"/>
                  </a:lnTo>
                  <a:lnTo>
                    <a:pt x="720" y="588"/>
                  </a:lnTo>
                  <a:lnTo>
                    <a:pt x="744" y="588"/>
                  </a:lnTo>
                  <a:lnTo>
                    <a:pt x="762" y="588"/>
                  </a:lnTo>
                  <a:lnTo>
                    <a:pt x="798" y="588"/>
                  </a:lnTo>
                  <a:lnTo>
                    <a:pt x="816" y="582"/>
                  </a:lnTo>
                  <a:lnTo>
                    <a:pt x="834" y="582"/>
                  </a:lnTo>
                  <a:lnTo>
                    <a:pt x="876" y="582"/>
                  </a:lnTo>
                  <a:lnTo>
                    <a:pt x="894" y="582"/>
                  </a:lnTo>
                  <a:lnTo>
                    <a:pt x="912" y="582"/>
                  </a:lnTo>
                  <a:lnTo>
                    <a:pt x="948" y="582"/>
                  </a:lnTo>
                  <a:lnTo>
                    <a:pt x="966" y="576"/>
                  </a:lnTo>
                  <a:lnTo>
                    <a:pt x="984" y="576"/>
                  </a:lnTo>
                  <a:lnTo>
                    <a:pt x="1008" y="576"/>
                  </a:lnTo>
                  <a:lnTo>
                    <a:pt x="1044" y="570"/>
                  </a:lnTo>
                  <a:lnTo>
                    <a:pt x="1062" y="570"/>
                  </a:lnTo>
                  <a:lnTo>
                    <a:pt x="1080" y="570"/>
                  </a:lnTo>
                  <a:lnTo>
                    <a:pt x="1116" y="564"/>
                  </a:lnTo>
                  <a:lnTo>
                    <a:pt x="1134" y="564"/>
                  </a:lnTo>
                  <a:lnTo>
                    <a:pt x="1146" y="564"/>
                  </a:lnTo>
                  <a:lnTo>
                    <a:pt x="1182" y="558"/>
                  </a:lnTo>
                  <a:lnTo>
                    <a:pt x="1200" y="558"/>
                  </a:lnTo>
                  <a:lnTo>
                    <a:pt x="1218" y="552"/>
                  </a:lnTo>
                  <a:lnTo>
                    <a:pt x="1254" y="546"/>
                  </a:lnTo>
                  <a:lnTo>
                    <a:pt x="1266" y="546"/>
                  </a:lnTo>
                  <a:lnTo>
                    <a:pt x="1284" y="546"/>
                  </a:lnTo>
                  <a:lnTo>
                    <a:pt x="1314" y="540"/>
                  </a:lnTo>
                  <a:lnTo>
                    <a:pt x="1332" y="534"/>
                  </a:lnTo>
                  <a:lnTo>
                    <a:pt x="1350" y="534"/>
                  </a:lnTo>
                  <a:lnTo>
                    <a:pt x="1362" y="528"/>
                  </a:lnTo>
                  <a:lnTo>
                    <a:pt x="1392" y="522"/>
                  </a:lnTo>
                  <a:lnTo>
                    <a:pt x="1410" y="522"/>
                  </a:lnTo>
                  <a:lnTo>
                    <a:pt x="1422" y="516"/>
                  </a:lnTo>
                  <a:lnTo>
                    <a:pt x="1452" y="510"/>
                  </a:lnTo>
                  <a:lnTo>
                    <a:pt x="1464" y="504"/>
                  </a:lnTo>
                  <a:lnTo>
                    <a:pt x="1476" y="504"/>
                  </a:lnTo>
                  <a:lnTo>
                    <a:pt x="1506" y="498"/>
                  </a:lnTo>
                  <a:lnTo>
                    <a:pt x="1518" y="492"/>
                  </a:lnTo>
                  <a:lnTo>
                    <a:pt x="1530" y="486"/>
                  </a:lnTo>
                  <a:lnTo>
                    <a:pt x="1554" y="480"/>
                  </a:lnTo>
                  <a:lnTo>
                    <a:pt x="1566" y="474"/>
                  </a:lnTo>
                  <a:lnTo>
                    <a:pt x="1578" y="474"/>
                  </a:lnTo>
                  <a:lnTo>
                    <a:pt x="1602" y="462"/>
                  </a:lnTo>
                  <a:lnTo>
                    <a:pt x="1614" y="462"/>
                  </a:lnTo>
                  <a:lnTo>
                    <a:pt x="1620" y="456"/>
                  </a:lnTo>
                  <a:lnTo>
                    <a:pt x="1632" y="450"/>
                  </a:lnTo>
                  <a:lnTo>
                    <a:pt x="1650" y="444"/>
                  </a:lnTo>
                  <a:lnTo>
                    <a:pt x="1662" y="438"/>
                  </a:lnTo>
                  <a:lnTo>
                    <a:pt x="1668" y="438"/>
                  </a:lnTo>
                  <a:lnTo>
                    <a:pt x="1686" y="426"/>
                  </a:lnTo>
                  <a:lnTo>
                    <a:pt x="1698" y="420"/>
                  </a:lnTo>
                  <a:lnTo>
                    <a:pt x="1704" y="420"/>
                  </a:lnTo>
                  <a:lnTo>
                    <a:pt x="1716" y="408"/>
                  </a:lnTo>
                  <a:lnTo>
                    <a:pt x="1728" y="402"/>
                  </a:lnTo>
                  <a:lnTo>
                    <a:pt x="1734" y="396"/>
                  </a:lnTo>
                  <a:lnTo>
                    <a:pt x="1746" y="390"/>
                  </a:lnTo>
                  <a:lnTo>
                    <a:pt x="1752" y="384"/>
                  </a:lnTo>
                  <a:lnTo>
                    <a:pt x="1758" y="378"/>
                  </a:lnTo>
                  <a:lnTo>
                    <a:pt x="1764" y="372"/>
                  </a:lnTo>
                  <a:lnTo>
                    <a:pt x="1770" y="366"/>
                  </a:lnTo>
                  <a:lnTo>
                    <a:pt x="1776" y="360"/>
                  </a:lnTo>
                  <a:lnTo>
                    <a:pt x="1776" y="354"/>
                  </a:lnTo>
                  <a:lnTo>
                    <a:pt x="1788" y="348"/>
                  </a:lnTo>
                  <a:lnTo>
                    <a:pt x="1788" y="342"/>
                  </a:lnTo>
                  <a:lnTo>
                    <a:pt x="1788" y="336"/>
                  </a:lnTo>
                  <a:lnTo>
                    <a:pt x="1794" y="324"/>
                  </a:lnTo>
                  <a:lnTo>
                    <a:pt x="1794" y="324"/>
                  </a:lnTo>
                  <a:lnTo>
                    <a:pt x="1794" y="318"/>
                  </a:lnTo>
                  <a:lnTo>
                    <a:pt x="1800" y="306"/>
                  </a:lnTo>
                  <a:lnTo>
                    <a:pt x="1800" y="300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A1A66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1398" y="2118"/>
              <a:ext cx="1800" cy="342"/>
            </a:xfrm>
            <a:custGeom>
              <a:avLst/>
              <a:gdLst/>
              <a:ahLst/>
              <a:cxnLst>
                <a:cxn ang="0">
                  <a:pos x="1782" y="6"/>
                </a:cxn>
                <a:cxn ang="0">
                  <a:pos x="1788" y="18"/>
                </a:cxn>
                <a:cxn ang="0">
                  <a:pos x="1794" y="36"/>
                </a:cxn>
                <a:cxn ang="0">
                  <a:pos x="1800" y="48"/>
                </a:cxn>
                <a:cxn ang="0">
                  <a:pos x="1800" y="60"/>
                </a:cxn>
                <a:cxn ang="0">
                  <a:pos x="1794" y="72"/>
                </a:cxn>
                <a:cxn ang="0">
                  <a:pos x="1794" y="84"/>
                </a:cxn>
                <a:cxn ang="0">
                  <a:pos x="1788" y="102"/>
                </a:cxn>
                <a:cxn ang="0">
                  <a:pos x="1776" y="108"/>
                </a:cxn>
                <a:cxn ang="0">
                  <a:pos x="1764" y="126"/>
                </a:cxn>
                <a:cxn ang="0">
                  <a:pos x="1758" y="132"/>
                </a:cxn>
                <a:cxn ang="0">
                  <a:pos x="1740" y="150"/>
                </a:cxn>
                <a:cxn ang="0">
                  <a:pos x="1716" y="162"/>
                </a:cxn>
                <a:cxn ang="0">
                  <a:pos x="1704" y="174"/>
                </a:cxn>
                <a:cxn ang="0">
                  <a:pos x="1680" y="186"/>
                </a:cxn>
                <a:cxn ang="0">
                  <a:pos x="1662" y="192"/>
                </a:cxn>
                <a:cxn ang="0">
                  <a:pos x="1632" y="204"/>
                </a:cxn>
                <a:cxn ang="0">
                  <a:pos x="1602" y="216"/>
                </a:cxn>
                <a:cxn ang="0">
                  <a:pos x="1578" y="228"/>
                </a:cxn>
                <a:cxn ang="0">
                  <a:pos x="1542" y="240"/>
                </a:cxn>
                <a:cxn ang="0">
                  <a:pos x="1506" y="252"/>
                </a:cxn>
                <a:cxn ang="0">
                  <a:pos x="1476" y="258"/>
                </a:cxn>
                <a:cxn ang="0">
                  <a:pos x="1434" y="270"/>
                </a:cxn>
                <a:cxn ang="0">
                  <a:pos x="1410" y="276"/>
                </a:cxn>
                <a:cxn ang="0">
                  <a:pos x="1362" y="282"/>
                </a:cxn>
                <a:cxn ang="0">
                  <a:pos x="1314" y="294"/>
                </a:cxn>
                <a:cxn ang="0">
                  <a:pos x="1284" y="300"/>
                </a:cxn>
                <a:cxn ang="0">
                  <a:pos x="1236" y="306"/>
                </a:cxn>
                <a:cxn ang="0">
                  <a:pos x="1200" y="312"/>
                </a:cxn>
                <a:cxn ang="0">
                  <a:pos x="1146" y="318"/>
                </a:cxn>
                <a:cxn ang="0">
                  <a:pos x="1098" y="324"/>
                </a:cxn>
                <a:cxn ang="0">
                  <a:pos x="1062" y="324"/>
                </a:cxn>
                <a:cxn ang="0">
                  <a:pos x="1008" y="330"/>
                </a:cxn>
                <a:cxn ang="0">
                  <a:pos x="966" y="330"/>
                </a:cxn>
                <a:cxn ang="0">
                  <a:pos x="912" y="336"/>
                </a:cxn>
                <a:cxn ang="0">
                  <a:pos x="858" y="336"/>
                </a:cxn>
                <a:cxn ang="0">
                  <a:pos x="816" y="336"/>
                </a:cxn>
                <a:cxn ang="0">
                  <a:pos x="762" y="342"/>
                </a:cxn>
                <a:cxn ang="0">
                  <a:pos x="702" y="342"/>
                </a:cxn>
                <a:cxn ang="0">
                  <a:pos x="666" y="342"/>
                </a:cxn>
                <a:cxn ang="0">
                  <a:pos x="606" y="342"/>
                </a:cxn>
                <a:cxn ang="0">
                  <a:pos x="570" y="336"/>
                </a:cxn>
                <a:cxn ang="0">
                  <a:pos x="516" y="336"/>
                </a:cxn>
                <a:cxn ang="0">
                  <a:pos x="456" y="336"/>
                </a:cxn>
                <a:cxn ang="0">
                  <a:pos x="420" y="330"/>
                </a:cxn>
                <a:cxn ang="0">
                  <a:pos x="366" y="324"/>
                </a:cxn>
                <a:cxn ang="0">
                  <a:pos x="330" y="324"/>
                </a:cxn>
                <a:cxn ang="0">
                  <a:pos x="276" y="318"/>
                </a:cxn>
                <a:cxn ang="0">
                  <a:pos x="222" y="312"/>
                </a:cxn>
                <a:cxn ang="0">
                  <a:pos x="192" y="306"/>
                </a:cxn>
                <a:cxn ang="0">
                  <a:pos x="138" y="300"/>
                </a:cxn>
                <a:cxn ang="0">
                  <a:pos x="108" y="294"/>
                </a:cxn>
                <a:cxn ang="0">
                  <a:pos x="60" y="288"/>
                </a:cxn>
                <a:cxn ang="0">
                  <a:pos x="12" y="276"/>
                </a:cxn>
                <a:cxn ang="0">
                  <a:pos x="702" y="54"/>
                </a:cxn>
              </a:cxnLst>
              <a:rect l="0" t="0" r="r" b="b"/>
              <a:pathLst>
                <a:path w="1800" h="342">
                  <a:moveTo>
                    <a:pt x="1776" y="0"/>
                  </a:moveTo>
                  <a:lnTo>
                    <a:pt x="1782" y="6"/>
                  </a:lnTo>
                  <a:lnTo>
                    <a:pt x="1788" y="18"/>
                  </a:lnTo>
                  <a:lnTo>
                    <a:pt x="1788" y="18"/>
                  </a:lnTo>
                  <a:lnTo>
                    <a:pt x="1794" y="24"/>
                  </a:lnTo>
                  <a:lnTo>
                    <a:pt x="1794" y="36"/>
                  </a:lnTo>
                  <a:lnTo>
                    <a:pt x="1794" y="42"/>
                  </a:lnTo>
                  <a:lnTo>
                    <a:pt x="1800" y="48"/>
                  </a:lnTo>
                  <a:lnTo>
                    <a:pt x="1800" y="48"/>
                  </a:lnTo>
                  <a:lnTo>
                    <a:pt x="1800" y="60"/>
                  </a:lnTo>
                  <a:lnTo>
                    <a:pt x="1800" y="66"/>
                  </a:lnTo>
                  <a:lnTo>
                    <a:pt x="1794" y="72"/>
                  </a:lnTo>
                  <a:lnTo>
                    <a:pt x="1794" y="78"/>
                  </a:lnTo>
                  <a:lnTo>
                    <a:pt x="1794" y="84"/>
                  </a:lnTo>
                  <a:lnTo>
                    <a:pt x="1788" y="90"/>
                  </a:lnTo>
                  <a:lnTo>
                    <a:pt x="1788" y="102"/>
                  </a:lnTo>
                  <a:lnTo>
                    <a:pt x="1782" y="102"/>
                  </a:lnTo>
                  <a:lnTo>
                    <a:pt x="1776" y="108"/>
                  </a:lnTo>
                  <a:lnTo>
                    <a:pt x="1770" y="120"/>
                  </a:lnTo>
                  <a:lnTo>
                    <a:pt x="1764" y="126"/>
                  </a:lnTo>
                  <a:lnTo>
                    <a:pt x="1764" y="132"/>
                  </a:lnTo>
                  <a:lnTo>
                    <a:pt x="1758" y="132"/>
                  </a:lnTo>
                  <a:lnTo>
                    <a:pt x="1746" y="144"/>
                  </a:lnTo>
                  <a:lnTo>
                    <a:pt x="1740" y="150"/>
                  </a:lnTo>
                  <a:lnTo>
                    <a:pt x="1734" y="150"/>
                  </a:lnTo>
                  <a:lnTo>
                    <a:pt x="1716" y="162"/>
                  </a:lnTo>
                  <a:lnTo>
                    <a:pt x="1710" y="168"/>
                  </a:lnTo>
                  <a:lnTo>
                    <a:pt x="1704" y="174"/>
                  </a:lnTo>
                  <a:lnTo>
                    <a:pt x="1686" y="180"/>
                  </a:lnTo>
                  <a:lnTo>
                    <a:pt x="1680" y="186"/>
                  </a:lnTo>
                  <a:lnTo>
                    <a:pt x="1668" y="192"/>
                  </a:lnTo>
                  <a:lnTo>
                    <a:pt x="1662" y="192"/>
                  </a:lnTo>
                  <a:lnTo>
                    <a:pt x="1644" y="204"/>
                  </a:lnTo>
                  <a:lnTo>
                    <a:pt x="1632" y="204"/>
                  </a:lnTo>
                  <a:lnTo>
                    <a:pt x="1620" y="210"/>
                  </a:lnTo>
                  <a:lnTo>
                    <a:pt x="1602" y="216"/>
                  </a:lnTo>
                  <a:lnTo>
                    <a:pt x="1590" y="222"/>
                  </a:lnTo>
                  <a:lnTo>
                    <a:pt x="1578" y="228"/>
                  </a:lnTo>
                  <a:lnTo>
                    <a:pt x="1554" y="234"/>
                  </a:lnTo>
                  <a:lnTo>
                    <a:pt x="1542" y="240"/>
                  </a:lnTo>
                  <a:lnTo>
                    <a:pt x="1530" y="240"/>
                  </a:lnTo>
                  <a:lnTo>
                    <a:pt x="1506" y="252"/>
                  </a:lnTo>
                  <a:lnTo>
                    <a:pt x="1494" y="252"/>
                  </a:lnTo>
                  <a:lnTo>
                    <a:pt x="1476" y="258"/>
                  </a:lnTo>
                  <a:lnTo>
                    <a:pt x="1464" y="258"/>
                  </a:lnTo>
                  <a:lnTo>
                    <a:pt x="1434" y="270"/>
                  </a:lnTo>
                  <a:lnTo>
                    <a:pt x="1422" y="270"/>
                  </a:lnTo>
                  <a:lnTo>
                    <a:pt x="1410" y="276"/>
                  </a:lnTo>
                  <a:lnTo>
                    <a:pt x="1380" y="282"/>
                  </a:lnTo>
                  <a:lnTo>
                    <a:pt x="1362" y="282"/>
                  </a:lnTo>
                  <a:lnTo>
                    <a:pt x="1350" y="288"/>
                  </a:lnTo>
                  <a:lnTo>
                    <a:pt x="1314" y="294"/>
                  </a:lnTo>
                  <a:lnTo>
                    <a:pt x="1302" y="294"/>
                  </a:lnTo>
                  <a:lnTo>
                    <a:pt x="1284" y="300"/>
                  </a:lnTo>
                  <a:lnTo>
                    <a:pt x="1254" y="300"/>
                  </a:lnTo>
                  <a:lnTo>
                    <a:pt x="1236" y="306"/>
                  </a:lnTo>
                  <a:lnTo>
                    <a:pt x="1218" y="306"/>
                  </a:lnTo>
                  <a:lnTo>
                    <a:pt x="1200" y="312"/>
                  </a:lnTo>
                  <a:lnTo>
                    <a:pt x="1164" y="312"/>
                  </a:lnTo>
                  <a:lnTo>
                    <a:pt x="1146" y="318"/>
                  </a:lnTo>
                  <a:lnTo>
                    <a:pt x="1134" y="318"/>
                  </a:lnTo>
                  <a:lnTo>
                    <a:pt x="1098" y="324"/>
                  </a:lnTo>
                  <a:lnTo>
                    <a:pt x="1080" y="324"/>
                  </a:lnTo>
                  <a:lnTo>
                    <a:pt x="1062" y="324"/>
                  </a:lnTo>
                  <a:lnTo>
                    <a:pt x="1026" y="330"/>
                  </a:lnTo>
                  <a:lnTo>
                    <a:pt x="1008" y="330"/>
                  </a:lnTo>
                  <a:lnTo>
                    <a:pt x="984" y="330"/>
                  </a:lnTo>
                  <a:lnTo>
                    <a:pt x="966" y="330"/>
                  </a:lnTo>
                  <a:lnTo>
                    <a:pt x="930" y="336"/>
                  </a:lnTo>
                  <a:lnTo>
                    <a:pt x="912" y="336"/>
                  </a:lnTo>
                  <a:lnTo>
                    <a:pt x="894" y="336"/>
                  </a:lnTo>
                  <a:lnTo>
                    <a:pt x="858" y="336"/>
                  </a:lnTo>
                  <a:lnTo>
                    <a:pt x="834" y="336"/>
                  </a:lnTo>
                  <a:lnTo>
                    <a:pt x="816" y="336"/>
                  </a:lnTo>
                  <a:lnTo>
                    <a:pt x="780" y="342"/>
                  </a:lnTo>
                  <a:lnTo>
                    <a:pt x="762" y="342"/>
                  </a:lnTo>
                  <a:lnTo>
                    <a:pt x="744" y="342"/>
                  </a:lnTo>
                  <a:lnTo>
                    <a:pt x="702" y="342"/>
                  </a:lnTo>
                  <a:lnTo>
                    <a:pt x="684" y="342"/>
                  </a:lnTo>
                  <a:lnTo>
                    <a:pt x="666" y="342"/>
                  </a:lnTo>
                  <a:lnTo>
                    <a:pt x="648" y="342"/>
                  </a:lnTo>
                  <a:lnTo>
                    <a:pt x="606" y="342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34" y="336"/>
                  </a:lnTo>
                  <a:lnTo>
                    <a:pt x="516" y="336"/>
                  </a:lnTo>
                  <a:lnTo>
                    <a:pt x="492" y="336"/>
                  </a:lnTo>
                  <a:lnTo>
                    <a:pt x="456" y="336"/>
                  </a:lnTo>
                  <a:lnTo>
                    <a:pt x="438" y="330"/>
                  </a:lnTo>
                  <a:lnTo>
                    <a:pt x="420" y="330"/>
                  </a:lnTo>
                  <a:lnTo>
                    <a:pt x="384" y="330"/>
                  </a:lnTo>
                  <a:lnTo>
                    <a:pt x="366" y="324"/>
                  </a:lnTo>
                  <a:lnTo>
                    <a:pt x="348" y="324"/>
                  </a:lnTo>
                  <a:lnTo>
                    <a:pt x="330" y="324"/>
                  </a:lnTo>
                  <a:lnTo>
                    <a:pt x="294" y="318"/>
                  </a:lnTo>
                  <a:lnTo>
                    <a:pt x="276" y="318"/>
                  </a:lnTo>
                  <a:lnTo>
                    <a:pt x="258" y="318"/>
                  </a:lnTo>
                  <a:lnTo>
                    <a:pt x="222" y="312"/>
                  </a:lnTo>
                  <a:lnTo>
                    <a:pt x="204" y="312"/>
                  </a:lnTo>
                  <a:lnTo>
                    <a:pt x="192" y="306"/>
                  </a:lnTo>
                  <a:lnTo>
                    <a:pt x="156" y="300"/>
                  </a:lnTo>
                  <a:lnTo>
                    <a:pt x="138" y="300"/>
                  </a:lnTo>
                  <a:lnTo>
                    <a:pt x="126" y="300"/>
                  </a:lnTo>
                  <a:lnTo>
                    <a:pt x="108" y="294"/>
                  </a:lnTo>
                  <a:lnTo>
                    <a:pt x="78" y="288"/>
                  </a:lnTo>
                  <a:lnTo>
                    <a:pt x="60" y="288"/>
                  </a:lnTo>
                  <a:lnTo>
                    <a:pt x="42" y="282"/>
                  </a:lnTo>
                  <a:lnTo>
                    <a:pt x="12" y="276"/>
                  </a:lnTo>
                  <a:lnTo>
                    <a:pt x="0" y="276"/>
                  </a:lnTo>
                  <a:lnTo>
                    <a:pt x="702" y="54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rgbClr val="3333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2826" y="1734"/>
              <a:ext cx="28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22%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2700" y="2760"/>
              <a:ext cx="28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39%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960" y="2628"/>
              <a:ext cx="20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9%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762" y="1938"/>
              <a:ext cx="28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22%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1632" y="1686"/>
              <a:ext cx="20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8%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3852" y="1380"/>
              <a:ext cx="1752" cy="189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3900" y="1452"/>
              <a:ext cx="90" cy="9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3" name="Rectangle 28"/>
            <p:cNvSpPr>
              <a:spLocks noChangeArrowheads="1"/>
            </p:cNvSpPr>
            <p:nvPr/>
          </p:nvSpPr>
          <p:spPr bwMode="auto">
            <a:xfrm>
              <a:off x="4032" y="1416"/>
              <a:ext cx="10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acquisition (via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4032" y="1584"/>
              <a:ext cx="136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external opt-in lists)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25" name="Rectangle 30"/>
            <p:cNvSpPr>
              <a:spLocks noChangeArrowheads="1"/>
            </p:cNvSpPr>
            <p:nvPr/>
          </p:nvSpPr>
          <p:spPr bwMode="auto">
            <a:xfrm>
              <a:off x="3900" y="1830"/>
              <a:ext cx="90" cy="9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4032" y="1794"/>
              <a:ext cx="15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turning prospects into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27" name="Rectangle 32"/>
            <p:cNvSpPr>
              <a:spLocks noChangeArrowheads="1"/>
            </p:cNvSpPr>
            <p:nvPr/>
          </p:nvSpPr>
          <p:spPr bwMode="auto">
            <a:xfrm>
              <a:off x="4032" y="1962"/>
              <a:ext cx="7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customers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28" name="Rectangle 33"/>
            <p:cNvSpPr>
              <a:spLocks noChangeArrowheads="1"/>
            </p:cNvSpPr>
            <p:nvPr/>
          </p:nvSpPr>
          <p:spPr bwMode="auto">
            <a:xfrm>
              <a:off x="3900" y="2208"/>
              <a:ext cx="90" cy="9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29" name="Rectangle 34"/>
            <p:cNvSpPr>
              <a:spLocks noChangeArrowheads="1"/>
            </p:cNvSpPr>
            <p:nvPr/>
          </p:nvSpPr>
          <p:spPr bwMode="auto">
            <a:xfrm>
              <a:off x="4032" y="2172"/>
              <a:ext cx="116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activate sleeping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>
              <a:off x="4032" y="2340"/>
              <a:ext cx="7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customers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31" name="Rectangle 36"/>
            <p:cNvSpPr>
              <a:spLocks noChangeArrowheads="1"/>
            </p:cNvSpPr>
            <p:nvPr/>
          </p:nvSpPr>
          <p:spPr bwMode="auto">
            <a:xfrm>
              <a:off x="3900" y="2586"/>
              <a:ext cx="90" cy="90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32" name="Rectangle 37"/>
            <p:cNvSpPr>
              <a:spLocks noChangeArrowheads="1"/>
            </p:cNvSpPr>
            <p:nvPr/>
          </p:nvSpPr>
          <p:spPr bwMode="auto">
            <a:xfrm>
              <a:off x="4032" y="2550"/>
              <a:ext cx="15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stimulate repeat sales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  <p:sp>
          <p:nvSpPr>
            <p:cNvPr id="33" name="Rectangle 38"/>
            <p:cNvSpPr>
              <a:spLocks noChangeArrowheads="1"/>
            </p:cNvSpPr>
            <p:nvPr/>
          </p:nvSpPr>
          <p:spPr bwMode="auto">
            <a:xfrm>
              <a:off x="3900" y="2964"/>
              <a:ext cx="90" cy="9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hangingPunct="0"/>
              <a:endParaRPr lang="nl-BE" sz="1400">
                <a:solidFill>
                  <a:srgbClr val="FFFFFF"/>
                </a:solidFill>
                <a:latin typeface="Tahoma" charset="0"/>
              </a:endParaRPr>
            </a:p>
          </p:txBody>
        </p:sp>
        <p:sp>
          <p:nvSpPr>
            <p:cNvPr id="34" name="Rectangle 39"/>
            <p:cNvSpPr>
              <a:spLocks noChangeArrowheads="1"/>
            </p:cNvSpPr>
            <p:nvPr/>
          </p:nvSpPr>
          <p:spPr bwMode="auto">
            <a:xfrm>
              <a:off x="4032" y="2928"/>
              <a:ext cx="36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nl-NL" b="1">
                  <a:solidFill>
                    <a:srgbClr val="000000"/>
                  </a:solidFill>
                  <a:latin typeface="Arial" charset="0"/>
                </a:rPr>
                <a:t>other</a:t>
              </a:r>
              <a:endParaRPr lang="nl-NL" sz="2000">
                <a:solidFill>
                  <a:srgbClr val="FFFF00"/>
                </a:solidFill>
                <a:latin typeface="Tahoma" charset="0"/>
              </a:endParaRPr>
            </a:p>
          </p:txBody>
        </p:sp>
      </p:grpSp>
      <p:sp>
        <p:nvSpPr>
          <p:cNvPr id="38" name="Titel 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E-mail gebruik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672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315913" y="1315573"/>
            <a:ext cx="5776261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marR="0" lvl="0" indent="-4572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persoonlijke e-mails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resultaat van een opgebouwde relatie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gepersonaliseerd en persoonlijke inhoud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15913" y="2477890"/>
            <a:ext cx="6815007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marR="0" lvl="0" indent="-4572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actiegerelateerde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e-mails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nl-BE" sz="2200" b="1" kern="0" noProof="0" dirty="0" smtClean="0">
                <a:solidFill>
                  <a:srgbClr val="000000"/>
                </a:solidFill>
              </a:rPr>
              <a:t>slechts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 onderwerp en een zeer duidelijk aanbod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kort,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-the-point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duidelijke en sterke call-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-action </a:t>
            </a:r>
            <a:r>
              <a:rPr kumimoji="0" lang="nl-BE" sz="22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(“schrijf nu in !”)</a:t>
            </a:r>
            <a:endParaRPr kumimoji="0" lang="nl-NL" sz="22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15913" y="3962470"/>
            <a:ext cx="698011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marR="0" lvl="0" indent="-4572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nieuwsbrieven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verschillende onderwerpen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duidelijke, herkenbare lay-out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beginnen met een duidelijk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overzicht van de inhoud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verschillende hyperlinks naar diverse landing pages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984224" y="2112436"/>
            <a:ext cx="215900" cy="215900"/>
          </a:xfrm>
          <a:prstGeom prst="actionButtonForwardNext">
            <a:avLst/>
          </a:prstGeom>
          <a:solidFill>
            <a:srgbClr val="969696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7" name="AutoShape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148362" y="3617255"/>
            <a:ext cx="215900" cy="215900"/>
          </a:xfrm>
          <a:prstGeom prst="actionButtonForwardNext">
            <a:avLst/>
          </a:prstGeom>
          <a:solidFill>
            <a:srgbClr val="969696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8" name="AutoShape 12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212493" y="5419330"/>
            <a:ext cx="215900" cy="215900"/>
          </a:xfrm>
          <a:prstGeom prst="actionButtonForwardNext">
            <a:avLst/>
          </a:prstGeom>
          <a:solidFill>
            <a:srgbClr val="969696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0" name="Titel 5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3 soorten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666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Persoonlijke e-mail</a:t>
            </a:r>
            <a:endParaRPr lang="nl-NL" dirty="0"/>
          </a:p>
        </p:txBody>
      </p:sp>
      <p:pic>
        <p:nvPicPr>
          <p:cNvPr id="3" name="Afbeelding 2" descr="Schermafbeelding 2014-10-12 om 09.39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7" r="60925"/>
          <a:stretch/>
        </p:blipFill>
        <p:spPr>
          <a:xfrm>
            <a:off x="0" y="1659467"/>
            <a:ext cx="7010400" cy="40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7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Actiegerelateerde</a:t>
            </a:r>
            <a:r>
              <a:rPr lang="nl-NL" dirty="0" smtClean="0"/>
              <a:t> e-mail</a:t>
            </a:r>
            <a:endParaRPr lang="nl-NL" dirty="0"/>
          </a:p>
        </p:txBody>
      </p:sp>
      <p:pic>
        <p:nvPicPr>
          <p:cNvPr id="3" name="Afbeelding 2" descr="Schermafbeelding 2014-10-24 om 12.5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96" y="1417638"/>
            <a:ext cx="6442537" cy="52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2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8366"/>
            <a:ext cx="8229600" cy="1143000"/>
          </a:xfrm>
        </p:spPr>
        <p:txBody>
          <a:bodyPr/>
          <a:lstStyle/>
          <a:p>
            <a:r>
              <a:rPr lang="nl-NL" dirty="0" smtClean="0"/>
              <a:t>Nieuwsbrief</a:t>
            </a:r>
            <a:endParaRPr lang="nl-NL" dirty="0"/>
          </a:p>
        </p:txBody>
      </p:sp>
      <p:pic>
        <p:nvPicPr>
          <p:cNvPr id="5" name="Afbeelding 4" descr="Schermafbeelding 2014-10-24 om 12.51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5" y="1065673"/>
            <a:ext cx="5098040" cy="55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2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3164363" y="1550805"/>
            <a:ext cx="389710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1. de INBOX : hoeveel e-mails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oh, niet al te veel …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oh, zoveel ???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8" descr="oo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2474741"/>
            <a:ext cx="2203450" cy="2120900"/>
          </a:xfrm>
          <a:prstGeom prst="rect">
            <a:avLst/>
          </a:prstGeom>
          <a:noFill/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164363" y="2676610"/>
            <a:ext cx="4942379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2. de AFZENDER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wie heeft mij die e-mail gestuurd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eerste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wegklik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moment !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3164363" y="3799240"/>
            <a:ext cx="4275851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3. het ONDERWERP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waar gaat de e-mail over ?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tweede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wegklik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moment !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164363" y="4876311"/>
            <a:ext cx="567527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4. de PREVIEW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pane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(indien geïnstalleerd)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ongeveer 30% heeft geen preview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pane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Bekijken e-mails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850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1520" y="1022717"/>
            <a:ext cx="4714908" cy="5000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j-ea"/>
                <a:cs typeface="+mj-cs"/>
              </a:rPr>
              <a:t>de e-mail marketing “funnel” :</a:t>
            </a:r>
          </a:p>
        </p:txBody>
      </p:sp>
      <p:pic>
        <p:nvPicPr>
          <p:cNvPr id="3" name="Picture 2" descr="http://www.analytics20.org/wp-content/uploads/2009/12/email_funnel_metric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8266" y="1522782"/>
            <a:ext cx="6951085" cy="4170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224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Calibri" charset="0"/>
              </a:rPr>
              <a:t>Leerprogramma</a:t>
            </a:r>
            <a:endParaRPr lang="nl-NL" dirty="0">
              <a:latin typeface="Calibri" charset="0"/>
            </a:endParaRPr>
          </a:p>
        </p:txBody>
      </p:sp>
      <p:sp>
        <p:nvSpPr>
          <p:cNvPr id="15363" name="Tijdelijke aanduiding voor inhoud 2"/>
          <p:cNvSpPr>
            <a:spLocks noGrp="1"/>
          </p:cNvSpPr>
          <p:nvPr>
            <p:ph idx="1"/>
          </p:nvPr>
        </p:nvSpPr>
        <p:spPr>
          <a:xfrm>
            <a:off x="751316" y="141763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nl-NL" sz="2800" dirty="0" smtClean="0">
                <a:latin typeface="Calibri" charset="0"/>
              </a:rPr>
              <a:t>Week 1: inleiding en hoe begin je er aan</a:t>
            </a:r>
          </a:p>
          <a:p>
            <a:r>
              <a:rPr lang="nl-NL" sz="2800" dirty="0" smtClean="0">
                <a:latin typeface="Calibri" charset="0"/>
              </a:rPr>
              <a:t>Week 2: Website marketing</a:t>
            </a:r>
          </a:p>
          <a:p>
            <a:r>
              <a:rPr lang="nl-NL" sz="2800" dirty="0" smtClean="0">
                <a:latin typeface="Calibri" charset="0"/>
              </a:rPr>
              <a:t>Week 3: SEO (zoekmachines)</a:t>
            </a:r>
          </a:p>
          <a:p>
            <a:r>
              <a:rPr lang="nl-NL" sz="2800" dirty="0" smtClean="0">
                <a:latin typeface="Calibri" charset="0"/>
              </a:rPr>
              <a:t>Week 4: Sociale media</a:t>
            </a:r>
          </a:p>
          <a:p>
            <a:r>
              <a:rPr lang="nl-NL" sz="2800" strike="sngStrike" dirty="0" smtClean="0">
                <a:latin typeface="Calibri" charset="0"/>
              </a:rPr>
              <a:t>Week 5: Meetbaar adverteren</a:t>
            </a:r>
          </a:p>
          <a:p>
            <a:r>
              <a:rPr lang="nl-NL" sz="2800" dirty="0">
                <a:solidFill>
                  <a:srgbClr val="58A618"/>
                </a:solidFill>
                <a:latin typeface="Calibri" charset="0"/>
              </a:rPr>
              <a:t>Week 6: E-mail marketing</a:t>
            </a:r>
          </a:p>
          <a:p>
            <a:r>
              <a:rPr lang="nl-NL" sz="2800" dirty="0" smtClean="0">
                <a:latin typeface="Calibri" charset="0"/>
              </a:rPr>
              <a:t>Week 7: Mobiele marketing</a:t>
            </a:r>
          </a:p>
          <a:p>
            <a:r>
              <a:rPr lang="nl-NL" sz="2800" dirty="0" smtClean="0">
                <a:latin typeface="Calibri" charset="0"/>
              </a:rPr>
              <a:t>Week 8: Coaching sessie digitaal marketing plan</a:t>
            </a:r>
          </a:p>
          <a:p>
            <a:r>
              <a:rPr lang="nl-NL" sz="2800" dirty="0" smtClean="0">
                <a:latin typeface="Calibri" charset="0"/>
              </a:rPr>
              <a:t>Week 9: presentaties marketing plannen</a:t>
            </a:r>
            <a:endParaRPr lang="nl-NL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24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669" y="1447025"/>
            <a:ext cx="8621742" cy="44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Waar kan het fout gaan?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157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237589" y="1367745"/>
            <a:ext cx="31886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gebruik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altijd OPT-IN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566611" y="1899166"/>
            <a:ext cx="8458200" cy="321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laat consumenten inschrijven op je eigen e-maillijst :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zet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op het </a:t>
            </a:r>
            <a:r>
              <a:rPr lang="en-US" sz="2200" b="1" kern="0" dirty="0" err="1" smtClean="0">
                <a:solidFill>
                  <a:srgbClr val="000000"/>
                </a:solidFill>
              </a:rPr>
              <a:t>inschrijfformulier</a:t>
            </a:r>
            <a:r>
              <a:rPr lang="en-US" sz="2200" b="1" kern="0" dirty="0" smtClean="0">
                <a:solidFill>
                  <a:srgbClr val="000000"/>
                </a:solidFill>
              </a:rPr>
              <a:t> </a:t>
            </a:r>
            <a:r>
              <a:rPr lang="en-US" sz="2200" b="1" kern="0" dirty="0" err="1" smtClean="0">
                <a:solidFill>
                  <a:srgbClr val="000000"/>
                </a:solidFill>
              </a:rPr>
              <a:t>altijd</a:t>
            </a:r>
            <a:r>
              <a:rPr lang="en-US" sz="2200" b="1" kern="0" dirty="0" smtClean="0">
                <a:solidFill>
                  <a:srgbClr val="000000"/>
                </a:solidFill>
              </a:rPr>
              <a:t> </a:t>
            </a:r>
            <a:r>
              <a:rPr lang="en-US" sz="2200" b="1" kern="0" dirty="0" err="1" smtClean="0">
                <a:solidFill>
                  <a:srgbClr val="000000"/>
                </a:solidFill>
              </a:rPr>
              <a:t>een</a:t>
            </a:r>
            <a:r>
              <a:rPr lang="en-US" sz="2200" b="1" kern="0" dirty="0" smtClean="0">
                <a:solidFill>
                  <a:srgbClr val="000000"/>
                </a:solidFill>
              </a:rPr>
              <a:t>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privacy statement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vermeld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hoe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vaak</a:t>
            </a:r>
            <a:r>
              <a:rPr lang="fr-BE" sz="2200" b="1" kern="0" dirty="0" smtClean="0">
                <a:solidFill>
                  <a:srgbClr val="000000"/>
                </a:solidFill>
              </a:rPr>
              <a:t> je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nieuwsbrieven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verstuurt</a:t>
            </a:r>
            <a:endParaRPr kumimoji="0" lang="fr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geen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pop-ups om je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nieuwsbrief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te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promoten</a:t>
            </a:r>
            <a:endParaRPr kumimoji="0" lang="fr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vraag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niet meer dan 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e-mail en persoonsgegevens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laat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keuze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tussen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HTML en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platte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tekst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en leg het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verschil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uit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laat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consumenten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zelf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beslissen</a:t>
            </a:r>
            <a:r>
              <a:rPr lang="fr-BE" sz="2200" b="1" kern="0" dirty="0" smtClean="0">
                <a:solidFill>
                  <a:srgbClr val="000000"/>
                </a:solidFill>
              </a:rPr>
              <a:t> of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ze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aanbiedingen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willen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ontvangen</a:t>
            </a:r>
            <a:r>
              <a:rPr lang="fr-BE" sz="2200" b="1" kern="0" dirty="0" smtClean="0">
                <a:solidFill>
                  <a:srgbClr val="000000"/>
                </a:solidFill>
              </a:rPr>
              <a:t>;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gebruik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hiervoor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opt</a:t>
            </a:r>
            <a:r>
              <a:rPr lang="fr-BE" sz="2200" b="1" kern="0" dirty="0" smtClean="0">
                <a:solidFill>
                  <a:srgbClr val="000000"/>
                </a:solidFill>
              </a:rPr>
              <a:t>-in</a:t>
            </a:r>
            <a:endParaRPr kumimoji="0" lang="fr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836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85720" y="987442"/>
            <a:ext cx="5788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als je externe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-in databases gebruikt :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612745" y="1563703"/>
            <a:ext cx="8458200" cy="27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3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Skynet: 500.000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-in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adressen</a:t>
            </a:r>
            <a:endParaRPr kumimoji="0" lang="fr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699FF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JustForYou</a:t>
            </a:r>
            <a:endParaRPr kumimoji="0" lang="fr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699FF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JustForBusiness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(Bridges)</a:t>
            </a:r>
          </a:p>
          <a:p>
            <a:pPr marL="742950" marR="0" lvl="1" indent="-28575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699FF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CarsForYou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/>
            </a:r>
            <a:b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endParaRPr kumimoji="0" lang="fr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3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Permesso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b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(+ 285.000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-in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adressen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</p:txBody>
      </p:sp>
      <p:pic>
        <p:nvPicPr>
          <p:cNvPr id="4" name="Picture 10" descr="logoJF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1107" y="1449107"/>
            <a:ext cx="1066800" cy="642937"/>
          </a:xfrm>
          <a:prstGeom prst="rect">
            <a:avLst/>
          </a:prstGeom>
          <a:noFill/>
        </p:spPr>
      </p:pic>
      <p:pic>
        <p:nvPicPr>
          <p:cNvPr id="5" name="Picture 11" descr="C4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7707" y="2713853"/>
            <a:ext cx="17526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2" descr="just for business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95844" y="2161400"/>
            <a:ext cx="2289175" cy="423862"/>
          </a:xfrm>
          <a:prstGeom prst="rect">
            <a:avLst/>
          </a:prstGeom>
          <a:noFill/>
        </p:spPr>
      </p:pic>
      <p:pic>
        <p:nvPicPr>
          <p:cNvPr id="7" name="Picture 13" descr="logo_title"/>
          <p:cNvPicPr>
            <a:picLocks noChangeAspect="1" noChangeArrowheads="1"/>
          </p:cNvPicPr>
          <p:nvPr/>
        </p:nvPicPr>
        <p:blipFill>
          <a:blip r:embed="rId7" cstate="print"/>
          <a:srcRect l="24341" r="23732"/>
          <a:stretch>
            <a:fillRect/>
          </a:stretch>
        </p:blipFill>
        <p:spPr bwMode="auto">
          <a:xfrm>
            <a:off x="5727707" y="3617941"/>
            <a:ext cx="2133600" cy="666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21031" y="4522052"/>
            <a:ext cx="62376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stuur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NOOIT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bijlagen mee in je eerste e-mail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321031" y="5144292"/>
            <a:ext cx="50978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maximum grootte : ongeveer 50 kB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692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290482" y="1063780"/>
            <a:ext cx="8045792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zorg ervoor dat je door SPAM filters geraakt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vermijd een hoge spam score </a:t>
            </a: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(kleuren, groter lettertype, HTML,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sommige woordjes zoals “aanbod”, “gratis”, “korting”, … ,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2000" b="1" kern="0" dirty="0">
                <a:solidFill>
                  <a:srgbClr val="000000"/>
                </a:solidFill>
              </a:rPr>
              <a:t> </a:t>
            </a:r>
            <a:r>
              <a:rPr lang="nl-BE" sz="2000" b="1" kern="0" dirty="0" smtClean="0">
                <a:solidFill>
                  <a:srgbClr val="000000"/>
                </a:solidFill>
              </a:rPr>
              <a:t>   </a:t>
            </a: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getallen in e-mail van afzender, … )</a:t>
            </a:r>
            <a:endParaRPr kumimoji="0" lang="nl-NL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95244" y="2598028"/>
            <a:ext cx="5666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OPT-OUT : maak uitschrijven makkelijk !</a:t>
            </a: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652756" y="3044651"/>
            <a:ext cx="845820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als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iemand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zich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wil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uitschrijven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wil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hij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ook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snel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kunnen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doen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geef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en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uitschrijflink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elke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mail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zeg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hoe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men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zich</a:t>
            </a:r>
            <a:r>
              <a:rPr kumimoji="0" lang="fr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kan </a:t>
            </a:r>
            <a:r>
              <a:rPr kumimoji="0" lang="fr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uitschrijven</a:t>
            </a:r>
            <a:endParaRPr kumimoji="0" lang="fr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vraag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niet om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eerst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te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loggen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dan te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kunnen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uitschrijven</a:t>
            </a:r>
            <a:endParaRPr kumimoji="0" lang="fr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zorg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ervoor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het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uitschrijfproces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vlekkeloos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verloopt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FFFF"/>
              </a:buClr>
              <a:buSzPct val="75000"/>
              <a:buFont typeface="Monotype Sorts" pitchFamily="2" charset="2"/>
              <a:buBlip>
                <a:blip r:embed="rId4"/>
              </a:buBlip>
              <a:tabLst/>
              <a:defRPr/>
            </a:pP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geef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mensen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mogelijkheid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 de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frequentie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nieuwsbrieven</a:t>
            </a:r>
            <a:r>
              <a:rPr kumimoji="0" lang="fr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te </a:t>
            </a:r>
            <a:r>
              <a:rPr kumimoji="0" lang="fr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wijzigen</a:t>
            </a:r>
            <a:r>
              <a:rPr lang="fr-BE" sz="2200" b="1" kern="0" dirty="0" smtClean="0">
                <a:solidFill>
                  <a:srgbClr val="000000"/>
                </a:solidFill>
              </a:rPr>
              <a:t>; dit kan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een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volledige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uitschrijving</a:t>
            </a:r>
            <a:r>
              <a:rPr lang="fr-BE" sz="2200" b="1" kern="0" dirty="0" smtClean="0">
                <a:solidFill>
                  <a:srgbClr val="000000"/>
                </a:solidFill>
              </a:rPr>
              <a:t> </a:t>
            </a:r>
            <a:r>
              <a:rPr lang="fr-BE" sz="2200" b="1" kern="0" dirty="0" err="1" smtClean="0">
                <a:solidFill>
                  <a:srgbClr val="000000"/>
                </a:solidFill>
              </a:rPr>
              <a:t>voorkomen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59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4" y="919775"/>
            <a:ext cx="874149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juiste segmentatie :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selecteer zorgvuldig de juiste doelgroep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de volledige naam van de geadresseerde(indien mogelijk)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zorg ervoor dat er geen andere e-mailadressen zichtbaar zijn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in </a:t>
            </a:r>
            <a:r>
              <a:rPr lang="nl-BE" sz="2200" b="1" kern="0" dirty="0" smtClean="0">
                <a:solidFill>
                  <a:srgbClr val="000000"/>
                </a:solidFill>
              </a:rPr>
              <a:t>het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CC-veld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50824" y="2833059"/>
            <a:ext cx="7651454" cy="283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AFZENDER :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maximaal 25 karakters (om zichtbaarheid te garanderen)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geen e-mailadres als afzender, gebruik een naam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nooit cijfers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 het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e-mailadres van de afzender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vermijd commercieel klinkende afzendernamen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altijd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dezelfde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(logische) afzendernaam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vermijd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hotmail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outlook, g-mail,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yahoo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…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nl-BE" sz="2200" b="1" kern="0" dirty="0" smtClean="0">
                <a:solidFill>
                  <a:srgbClr val="000000"/>
                </a:solidFill>
              </a:rPr>
              <a:t>vermijd bizarre e-mailadressen …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57200" y="30850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65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Afbeelding 1" descr="https://fbcdn-sphotos-b-a.akamaihd.net/hphotos-ak-prn1/t1.0-9/10270310_10152419206426584_905814664668801217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95" y="1030674"/>
            <a:ext cx="5537393" cy="453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457200" y="29157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8135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70020" y="996069"/>
            <a:ext cx="8957901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ONDERWERP regel : héél belangrijk !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maximum 50 karakters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boeit </a:t>
            </a:r>
            <a:r>
              <a:rPr lang="nl-BE" sz="2200" b="1" kern="0" dirty="0" smtClean="0">
                <a:solidFill>
                  <a:srgbClr val="000000"/>
                </a:solidFill>
              </a:rPr>
              <a:t>het onderwerp de ontvanger zodat hij/zij de mail zal openen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?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zet dus zinvolle inhoud in de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onderwerpregel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wees zo specifiek mogelijk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nooit hoofdletters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zet eventueel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een vraag of getuigenis in de </a:t>
            </a:r>
            <a:r>
              <a:rPr kumimoji="0" lang="nl-BE" sz="22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onderwerpregel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vermijd speciale tekens :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smiley’s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!!!, … (-&gt; spam ?)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bepaalde lokwoordjes, maar vermijd spamwoorden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2200" b="1" kern="0" noProof="0" dirty="0" smtClean="0">
                <a:solidFill>
                  <a:srgbClr val="000000"/>
                </a:solidFill>
              </a:rPr>
              <a:t>     of té commercieel klinkende woorden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“</a:t>
            </a:r>
            <a:r>
              <a:rPr lang="nl-BE" sz="2200" b="1" kern="0" dirty="0" smtClean="0">
                <a:solidFill>
                  <a:srgbClr val="000000"/>
                </a:solidFill>
              </a:rPr>
              <a:t>jij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of “u” (dus niet : “wij” of “ik”)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herhaal nooit de afzender in de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onderwerpregel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7569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70020" y="996069"/>
            <a:ext cx="8212505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PREVIEW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pane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zorg ervoor dat het belangrijkste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uit je mail ook in de preview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2200" b="1" kern="0" baseline="0" dirty="0" smtClean="0">
                <a:solidFill>
                  <a:srgbClr val="000000"/>
                </a:solidFill>
              </a:rPr>
              <a:t>      </a:t>
            </a:r>
            <a:r>
              <a:rPr lang="nl-BE" sz="2200" b="1" kern="0" baseline="0" dirty="0" err="1" smtClean="0">
                <a:solidFill>
                  <a:srgbClr val="000000"/>
                </a:solidFill>
              </a:rPr>
              <a:t>pane</a:t>
            </a:r>
            <a:r>
              <a:rPr lang="nl-BE" sz="2200" b="1" kern="0" dirty="0" smtClean="0">
                <a:solidFill>
                  <a:srgbClr val="000000"/>
                </a:solidFill>
              </a:rPr>
              <a:t> te zien is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nl-BE" sz="2200" b="1" kern="0" dirty="0">
                <a:solidFill>
                  <a:srgbClr val="000000"/>
                </a:solidFill>
              </a:rPr>
              <a:t>l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et op bij e-mail accounts waar standaard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platte tekst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2200" b="1" kern="0" dirty="0" smtClean="0">
                <a:solidFill>
                  <a:srgbClr val="000000"/>
                </a:solidFill>
              </a:rPr>
              <a:t>      i</a:t>
            </a:r>
            <a:r>
              <a:rPr lang="nl-BE" sz="2200" b="1" kern="0" baseline="0" dirty="0" smtClean="0">
                <a:solidFill>
                  <a:srgbClr val="000000"/>
                </a:solidFill>
              </a:rPr>
              <a:t>ngeschakeld</a:t>
            </a:r>
            <a:r>
              <a:rPr lang="nl-BE" sz="2200" b="1" kern="0" dirty="0" smtClean="0">
                <a:solidFill>
                  <a:srgbClr val="000000"/>
                </a:solidFill>
              </a:rPr>
              <a:t> is !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dus : aanbod / boodschap onmiddellijk vertellen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048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chermafbeelding 2014-10-12 om 10.01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9144000" cy="4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4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4" y="1019521"/>
            <a:ext cx="887935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TEKST van de e-mail zelf : 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geen hoofdletters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</a:t>
            </a:r>
            <a:r>
              <a:rPr kumimoji="0" lang="nl-BE" sz="22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paragraaf = 1 regel, 1 zin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“peptekst” : boodschap moet bovenaan in de e-mail staan :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je AANBOD (dus geen lange introductie)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wees recht voor de raap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achtergrondinformatie : niet in de e-mail, maar via een hyperlink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de “vertel het verder” techniek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beperk het gebruik van afbeeldingen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let op met dingen die een plug-in vereisen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een lettertype zonder schreef, grootte 10 of 12 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je e-mail = geen duplicaat van je website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voorzie een HTML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en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een platte tekst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versie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29157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02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Is e-mail dood?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SPAM is een heikel punt</a:t>
            </a:r>
          </a:p>
          <a:p>
            <a:pPr lvl="1"/>
            <a:r>
              <a:rPr lang="nl-NL" dirty="0" smtClean="0"/>
              <a:t>Kan negatieve reacties opwerken</a:t>
            </a:r>
          </a:p>
          <a:p>
            <a:pPr lvl="1"/>
            <a:r>
              <a:rPr lang="nl-NL" dirty="0" smtClean="0"/>
              <a:t>Maar: feit dat we er ons druk over maken wijst op het belang van de </a:t>
            </a:r>
            <a:r>
              <a:rPr lang="nl-NL" dirty="0" err="1" smtClean="0"/>
              <a:t>inbox</a:t>
            </a:r>
            <a:endParaRPr lang="nl-NL" dirty="0" smtClean="0"/>
          </a:p>
          <a:p>
            <a:r>
              <a:rPr lang="nl-NL" dirty="0" smtClean="0"/>
              <a:t>Sociale media zijn ernstige bedreiging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160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 l="13213" t="11234" r="18459"/>
          <a:stretch>
            <a:fillRect/>
          </a:stretch>
        </p:blipFill>
        <p:spPr bwMode="ltGray">
          <a:xfrm>
            <a:off x="3578508" y="1757323"/>
            <a:ext cx="4882367" cy="3989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b="60747"/>
          <a:stretch>
            <a:fillRect/>
          </a:stretch>
        </p:blipFill>
        <p:spPr bwMode="ltGray">
          <a:xfrm>
            <a:off x="338147" y="1757323"/>
            <a:ext cx="2713355" cy="3196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hthoek 3"/>
          <p:cNvSpPr/>
          <p:nvPr/>
        </p:nvSpPr>
        <p:spPr>
          <a:xfrm>
            <a:off x="338147" y="806731"/>
            <a:ext cx="86505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5"/>
              </a:buBlip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afleverbaarheid : voorzie een HTML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en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platte versie : wat gebeurt er 	als afbeeldingen niet verschijnen ???</a:t>
            </a:r>
            <a:endParaRPr kumimoji="0" lang="nl-BE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915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7322" t="14126" r="21929" b="18195"/>
          <a:stretch>
            <a:fillRect/>
          </a:stretch>
        </p:blipFill>
        <p:spPr bwMode="auto">
          <a:xfrm>
            <a:off x="1320381" y="1505397"/>
            <a:ext cx="6408712" cy="44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hoek 3"/>
          <p:cNvSpPr/>
          <p:nvPr/>
        </p:nvSpPr>
        <p:spPr>
          <a:xfrm>
            <a:off x="338147" y="806731"/>
            <a:ext cx="86505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afleverbaarheid : voorzie een HTML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en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platte versie : wat gebeurt er 	als afbeeldingen niet verschijnen ???</a:t>
            </a:r>
            <a:endParaRPr kumimoji="0" lang="nl-BE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216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7772" t="22046" r="20129" b="27864"/>
          <a:stretch>
            <a:fillRect/>
          </a:stretch>
        </p:blipFill>
        <p:spPr bwMode="auto">
          <a:xfrm>
            <a:off x="323528" y="1761556"/>
            <a:ext cx="857013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hoek 3"/>
          <p:cNvSpPr/>
          <p:nvPr/>
        </p:nvSpPr>
        <p:spPr>
          <a:xfrm>
            <a:off x="338147" y="806731"/>
            <a:ext cx="86505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1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afleverbaarheid : voorzie een HTML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en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platte versie : wat gebeurt er 	als afbeeldingen niet verschijnen ???</a:t>
            </a:r>
            <a:endParaRPr kumimoji="0" lang="nl-BE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052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85719" y="1021948"/>
            <a:ext cx="8002512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frequentie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 mailen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hoe sterker de relatie met de klant, hoe vaker je kan mailen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relevantie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 de informatie bepaalt ook de frequentie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bij nieuwsbrieven : vraag het aan je klanten !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nl-BE" sz="2200" b="1" kern="0" dirty="0" smtClean="0">
                <a:solidFill>
                  <a:srgbClr val="000000"/>
                </a:solidFill>
              </a:rPr>
              <a:t>bij </a:t>
            </a:r>
            <a:r>
              <a:rPr lang="nl-BE" sz="2200" b="1" kern="0" dirty="0">
                <a:solidFill>
                  <a:srgbClr val="000000"/>
                </a:solidFill>
              </a:rPr>
              <a:t>nieuwsbrieven :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volg een vast verzendschema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85719" y="3003613"/>
            <a:ext cx="531427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timing : 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B2C : stuur je e-mail na 17 u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B2B </a:t>
            </a:r>
            <a:r>
              <a:rPr lang="nl-BE" sz="2200" b="1" kern="0" dirty="0">
                <a:solidFill>
                  <a:srgbClr val="000000"/>
                </a:solidFill>
              </a:rPr>
              <a:t>: stuur je </a:t>
            </a:r>
            <a:r>
              <a:rPr lang="nl-BE" sz="2200" b="1" kern="0" dirty="0" smtClean="0">
                <a:solidFill>
                  <a:srgbClr val="000000"/>
                </a:solidFill>
              </a:rPr>
              <a:t>e-mail rond de middag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85719" y="4311088"/>
            <a:ext cx="806663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Outlook niet, gebruik professionele software,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FLEXMAIL of e-mailGarage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85719" y="5257293"/>
            <a:ext cx="83102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zorg ervoor dat je e-mail ook op mobiel toestel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leesbaar is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2400" b="1" kern="0" dirty="0">
                <a:solidFill>
                  <a:srgbClr val="000000"/>
                </a:solidFill>
              </a:rPr>
              <a:t> </a:t>
            </a:r>
            <a:r>
              <a:rPr lang="nl-BE" sz="2400" b="1" kern="0" dirty="0" smtClean="0">
                <a:solidFill>
                  <a:srgbClr val="000000"/>
                </a:solidFill>
              </a:rPr>
              <a:t>    meer dan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50% van B2B e-mails worden mobiel gelezen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912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85720" y="1007121"/>
            <a:ext cx="7659469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test zoveel mogelijk : 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werken alle hyperlinks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verschijnen de HTML versies correct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bij een onderzoek : test elke vraag uit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test de uitschrijfmogelijkheden uit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geraakt de e-mail door de verschillende spamfilters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test de timing, de bestemmelingen, de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onderwerpregel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werken alle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thumbnails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correct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test de headline 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test verschillende e-mailplatforms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320615" y="4646738"/>
            <a:ext cx="3312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bounce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management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Do’s en </a:t>
            </a:r>
            <a:r>
              <a:rPr lang="nl-NL" dirty="0" err="1" smtClean="0"/>
              <a:t>don’ts</a:t>
            </a:r>
            <a:r>
              <a:rPr lang="nl-NL" dirty="0" smtClean="0"/>
              <a:t> voor e-mail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7185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1520" y="1421190"/>
            <a:ext cx="626485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delivery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rate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 afgeleverde e-mails / n verstuurde e-mails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2215" y="2262686"/>
            <a:ext cx="6048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open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rate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 geopende e-mails / </a:t>
            </a:r>
            <a:r>
              <a:rPr lang="nl-BE" sz="2400" b="1" kern="0" dirty="0">
                <a:solidFill>
                  <a:srgbClr val="000000"/>
                </a:solidFill>
              </a:rPr>
              <a:t>n verstuurde </a:t>
            </a:r>
            <a:r>
              <a:rPr lang="nl-BE" sz="2400" b="1" kern="0" dirty="0" smtClean="0">
                <a:solidFill>
                  <a:srgbClr val="000000"/>
                </a:solidFill>
              </a:rPr>
              <a:t>e-mails</a:t>
            </a:r>
            <a:endParaRPr kumimoji="0" lang="nl-BE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52215" y="3152429"/>
            <a:ext cx="83901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clickthrough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rate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 </a:t>
            </a:r>
            <a:r>
              <a:rPr kumimoji="0" lang="nl-BE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unieke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e-mails waarin doorgeklikt is / </a:t>
            </a:r>
            <a:r>
              <a:rPr lang="nl-BE" sz="2400" b="1" kern="0" dirty="0">
                <a:solidFill>
                  <a:srgbClr val="000000"/>
                </a:solidFill>
              </a:rPr>
              <a:t>n verstuurde </a:t>
            </a:r>
            <a:r>
              <a:rPr lang="nl-BE" sz="2400" b="1" kern="0" dirty="0" smtClean="0">
                <a:solidFill>
                  <a:srgbClr val="000000"/>
                </a:solidFill>
              </a:rPr>
              <a:t>e-mails</a:t>
            </a:r>
            <a:endParaRPr kumimoji="0" lang="nl-BE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52215" y="4003471"/>
            <a:ext cx="92233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optout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rate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 </a:t>
            </a:r>
            <a:r>
              <a:rPr kumimoji="0" lang="nl-BE" sz="2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unieke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e-mails waarin op opt-out is geklikt / </a:t>
            </a:r>
            <a:r>
              <a:rPr lang="nl-BE" sz="2400" b="1" kern="0" dirty="0">
                <a:solidFill>
                  <a:srgbClr val="000000"/>
                </a:solidFill>
              </a:rPr>
              <a:t>n verstuurde </a:t>
            </a:r>
            <a:r>
              <a:rPr lang="nl-BE" sz="2400" b="1" kern="0" dirty="0" smtClean="0">
                <a:solidFill>
                  <a:srgbClr val="000000"/>
                </a:solidFill>
              </a:rPr>
              <a:t>e-mails</a:t>
            </a:r>
            <a:endParaRPr kumimoji="0" lang="nl-BE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52215" y="4947466"/>
            <a:ext cx="51269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conversion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rate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 conversies / </a:t>
            </a:r>
            <a:r>
              <a:rPr lang="nl-BE" sz="2400" b="1" kern="0" dirty="0">
                <a:solidFill>
                  <a:srgbClr val="000000"/>
                </a:solidFill>
              </a:rPr>
              <a:t>n verstuurde </a:t>
            </a:r>
            <a:r>
              <a:rPr lang="nl-BE" sz="2400" b="1" kern="0" dirty="0" smtClean="0">
                <a:solidFill>
                  <a:srgbClr val="000000"/>
                </a:solidFill>
              </a:rPr>
              <a:t>e-mails</a:t>
            </a:r>
            <a:endParaRPr kumimoji="0" lang="nl-BE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58A61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Belangrijke kengetallen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6546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Gebruik</a:t>
            </a:r>
            <a:endParaRPr lang="nl-NL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85515" y="1461949"/>
            <a:ext cx="4753613" cy="228310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300"/>
            <a:r>
              <a:rPr lang="en-US" dirty="0" smtClean="0"/>
              <a:t>1. </a:t>
            </a:r>
            <a:r>
              <a:rPr lang="en-US" dirty="0" err="1" smtClean="0"/>
              <a:t>Gebruik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endParaRPr lang="en-US" dirty="0" smtClean="0"/>
          </a:p>
          <a:p>
            <a:pPr marL="749300"/>
            <a:r>
              <a:rPr lang="en-US" dirty="0" smtClean="0"/>
              <a:t>2. </a:t>
            </a:r>
            <a:r>
              <a:rPr lang="en-US" dirty="0" err="1" smtClean="0"/>
              <a:t>Beslissing</a:t>
            </a:r>
            <a:endParaRPr lang="en-US" dirty="0" smtClean="0"/>
          </a:p>
          <a:p>
            <a:pPr marL="749300"/>
            <a:r>
              <a:rPr lang="en-US" dirty="0" smtClean="0"/>
              <a:t>3. </a:t>
            </a:r>
            <a:r>
              <a:rPr lang="en-US" dirty="0" err="1" smtClean="0"/>
              <a:t>Exploratie</a:t>
            </a:r>
            <a:endParaRPr lang="en-US" dirty="0" smtClean="0"/>
          </a:p>
          <a:p>
            <a:pPr marL="749300"/>
            <a:r>
              <a:rPr lang="en-US" dirty="0" smtClean="0"/>
              <a:t>4. NIET: NOOD </a:t>
            </a:r>
            <a:r>
              <a:rPr lang="en-US" dirty="0" err="1" smtClean="0"/>
              <a:t>fase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730" y="1417638"/>
            <a:ext cx="4087292" cy="351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33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E-mail plan</a:t>
            </a:r>
            <a:endParaRPr lang="nl-NL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749300"/>
            <a:r>
              <a:rPr lang="en-US" dirty="0" err="1"/>
              <a:t>Adressen</a:t>
            </a:r>
            <a:r>
              <a:rPr lang="en-US" dirty="0"/>
              <a:t> </a:t>
            </a:r>
            <a:r>
              <a:rPr lang="en-US" dirty="0" err="1"/>
              <a:t>verzamelen</a:t>
            </a:r>
            <a:endParaRPr lang="en-US" dirty="0"/>
          </a:p>
          <a:p>
            <a:pPr marL="749300"/>
            <a:r>
              <a:rPr lang="en-US" dirty="0" smtClean="0"/>
              <a:t>e-mail </a:t>
            </a:r>
            <a:r>
              <a:rPr lang="en-US" dirty="0"/>
              <a:t>marketing </a:t>
            </a:r>
            <a:r>
              <a:rPr lang="en-US" dirty="0" err="1"/>
              <a:t>systeem</a:t>
            </a:r>
            <a:endParaRPr lang="en-US" dirty="0"/>
          </a:p>
          <a:p>
            <a:pPr marL="749300"/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goede</a:t>
            </a:r>
            <a:r>
              <a:rPr lang="en-US" dirty="0"/>
              <a:t> e-mail </a:t>
            </a:r>
          </a:p>
          <a:p>
            <a:pPr marL="749300"/>
            <a:r>
              <a:rPr lang="en-US" dirty="0" err="1"/>
              <a:t>Landingspagina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0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E-mail marketing systeem</a:t>
            </a:r>
            <a:endParaRPr lang="nl-NL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>
          <a:xfrm>
            <a:off x="118533" y="1600200"/>
            <a:ext cx="8229600" cy="4525963"/>
          </a:xfrm>
          <a:ln/>
        </p:spPr>
        <p:txBody>
          <a:bodyPr>
            <a:noAutofit/>
          </a:bodyPr>
          <a:lstStyle/>
          <a:p>
            <a:pPr marL="749300"/>
            <a:r>
              <a:rPr lang="en-US" sz="2400" dirty="0" err="1"/>
              <a:t>Organiseren</a:t>
            </a:r>
            <a:r>
              <a:rPr lang="en-US" sz="2400" dirty="0"/>
              <a:t> en </a:t>
            </a:r>
            <a:r>
              <a:rPr lang="en-US" sz="2400" dirty="0" err="1"/>
              <a:t>selecteren</a:t>
            </a:r>
            <a:r>
              <a:rPr lang="en-US" sz="2400" dirty="0"/>
              <a:t> van </a:t>
            </a:r>
            <a:r>
              <a:rPr lang="en-US" sz="2400" dirty="0" err="1"/>
              <a:t>adressen</a:t>
            </a:r>
            <a:endParaRPr lang="en-US" sz="2400" dirty="0"/>
          </a:p>
          <a:p>
            <a:pPr marL="749300">
              <a:spcBef>
                <a:spcPts val="2763"/>
              </a:spcBef>
            </a:pPr>
            <a:r>
              <a:rPr lang="en-US" sz="2400" dirty="0" err="1"/>
              <a:t>Rapportering</a:t>
            </a:r>
            <a:endParaRPr lang="en-US" sz="2400" dirty="0"/>
          </a:p>
          <a:p>
            <a:pPr marL="749300">
              <a:spcBef>
                <a:spcPts val="2763"/>
              </a:spcBef>
            </a:pPr>
            <a:r>
              <a:rPr lang="en-US" sz="2400" dirty="0" err="1"/>
              <a:t>Automatiseren</a:t>
            </a:r>
            <a:endParaRPr lang="en-US" sz="2400" dirty="0"/>
          </a:p>
          <a:p>
            <a:pPr marL="749300">
              <a:spcBef>
                <a:spcPts val="2763"/>
              </a:spcBef>
            </a:pPr>
            <a:r>
              <a:rPr lang="en-US" sz="2400" dirty="0" err="1"/>
              <a:t>Antispam</a:t>
            </a:r>
            <a:endParaRPr lang="en-US" sz="2400" dirty="0"/>
          </a:p>
          <a:p>
            <a:pPr marL="749300">
              <a:spcBef>
                <a:spcPts val="2763"/>
              </a:spcBef>
            </a:pPr>
            <a:r>
              <a:rPr lang="en-US" sz="2400" dirty="0" err="1"/>
              <a:t>Automatisch</a:t>
            </a:r>
            <a:r>
              <a:rPr lang="en-US" sz="2400" dirty="0"/>
              <a:t> in- en </a:t>
            </a:r>
            <a:r>
              <a:rPr lang="en-US" sz="2400" dirty="0" err="1"/>
              <a:t>uitschrijven</a:t>
            </a:r>
            <a:endParaRPr lang="en-US" sz="2400" dirty="0"/>
          </a:p>
          <a:p>
            <a:pPr marL="749300">
              <a:spcBef>
                <a:spcPts val="2763"/>
              </a:spcBef>
            </a:pPr>
            <a:r>
              <a:rPr lang="en-US" sz="2400" dirty="0"/>
              <a:t>Doe het </a:t>
            </a:r>
            <a:r>
              <a:rPr lang="en-US" sz="2400" dirty="0" err="1"/>
              <a:t>zelf</a:t>
            </a:r>
            <a:r>
              <a:rPr lang="en-US" sz="2400" dirty="0"/>
              <a:t> </a:t>
            </a:r>
          </a:p>
          <a:p>
            <a:pPr marL="749300">
              <a:spcBef>
                <a:spcPts val="2763"/>
              </a:spcBef>
            </a:pPr>
            <a:r>
              <a:rPr lang="en-US" sz="2400" dirty="0"/>
              <a:t>De </a:t>
            </a:r>
            <a:r>
              <a:rPr lang="en-US" sz="2400" dirty="0" err="1"/>
              <a:t>prijs</a:t>
            </a:r>
            <a:r>
              <a:rPr lang="en-US" sz="2400" dirty="0"/>
              <a:t>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r="15457" b="2637"/>
          <a:stretch>
            <a:fillRect/>
          </a:stretch>
        </p:blipFill>
        <p:spPr bwMode="auto">
          <a:xfrm>
            <a:off x="4846963" y="2030733"/>
            <a:ext cx="4297037" cy="475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61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E-mail marketing systeem	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Ook interessante en “goedkope” systemen:</a:t>
            </a:r>
          </a:p>
          <a:p>
            <a:pPr lvl="1"/>
            <a:r>
              <a:rPr lang="nl-NL" dirty="0" err="1" smtClean="0"/>
              <a:t>Mailchimp</a:t>
            </a:r>
            <a:endParaRPr lang="nl-NL" dirty="0" smtClean="0"/>
          </a:p>
          <a:p>
            <a:pPr lvl="1"/>
            <a:r>
              <a:rPr lang="nl-NL" dirty="0" err="1" smtClean="0">
                <a:hlinkClick r:id="rId2"/>
              </a:rPr>
              <a:t>Sendtex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719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Juridische aspecten</a:t>
            </a:r>
            <a:endParaRPr lang="nl-NL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77500" lnSpcReduction="20000"/>
          </a:bodyPr>
          <a:lstStyle/>
          <a:p>
            <a:pPr marL="749300"/>
            <a:r>
              <a:rPr lang="en-US" dirty="0" err="1"/>
              <a:t>Volgens</a:t>
            </a:r>
            <a:r>
              <a:rPr lang="en-US" dirty="0"/>
              <a:t> </a:t>
            </a:r>
            <a:r>
              <a:rPr lang="en-US" dirty="0" err="1"/>
              <a:t>artikel</a:t>
            </a:r>
            <a:r>
              <a:rPr lang="en-US" dirty="0"/>
              <a:t> 14, § 1 van de wet </a:t>
            </a:r>
            <a:r>
              <a:rPr lang="en-US" dirty="0" err="1"/>
              <a:t>elektronische</a:t>
            </a:r>
            <a:r>
              <a:rPr lang="en-US" dirty="0"/>
              <a:t> </a:t>
            </a:r>
            <a:r>
              <a:rPr lang="en-US" dirty="0" err="1"/>
              <a:t>handel</a:t>
            </a:r>
            <a:r>
              <a:rPr lang="en-US" dirty="0"/>
              <a:t> </a:t>
            </a:r>
            <a:r>
              <a:rPr lang="ja-JP" altLang="en-US" dirty="0">
                <a:latin typeface="Arial"/>
              </a:rPr>
              <a:t>‘</a:t>
            </a:r>
            <a:r>
              <a:rPr lang="en-US" i="1" dirty="0"/>
              <a:t>is het </a:t>
            </a:r>
            <a:r>
              <a:rPr lang="en-US" i="1" dirty="0" err="1"/>
              <a:t>gebruik</a:t>
            </a:r>
            <a:r>
              <a:rPr lang="en-US" i="1" dirty="0"/>
              <a:t> van </a:t>
            </a:r>
            <a:r>
              <a:rPr lang="en-US" i="1" dirty="0" err="1"/>
              <a:t>elektronische</a:t>
            </a:r>
            <a:r>
              <a:rPr lang="en-US" i="1" dirty="0"/>
              <a:t> post </a:t>
            </a:r>
            <a:r>
              <a:rPr lang="en-US" i="1" dirty="0" err="1"/>
              <a:t>voor</a:t>
            </a:r>
            <a:r>
              <a:rPr lang="en-US" i="1" dirty="0"/>
              <a:t> </a:t>
            </a:r>
            <a:r>
              <a:rPr lang="en-US" i="1" dirty="0" err="1"/>
              <a:t>reclame</a:t>
            </a:r>
            <a:r>
              <a:rPr lang="en-US" i="1" dirty="0"/>
              <a:t> </a:t>
            </a:r>
            <a:r>
              <a:rPr lang="en-US" i="1" dirty="0" err="1"/>
              <a:t>verboden</a:t>
            </a:r>
            <a:r>
              <a:rPr lang="en-US" i="1" dirty="0"/>
              <a:t> </a:t>
            </a:r>
            <a:r>
              <a:rPr lang="en-US" i="1" dirty="0" err="1"/>
              <a:t>zonder</a:t>
            </a:r>
            <a:r>
              <a:rPr lang="en-US" i="1" dirty="0"/>
              <a:t> de </a:t>
            </a:r>
            <a:r>
              <a:rPr lang="en-US" i="1" dirty="0" err="1"/>
              <a:t>voor</a:t>
            </a:r>
            <a:r>
              <a:rPr lang="en-US" i="1" dirty="0"/>
              <a:t>- </a:t>
            </a:r>
            <a:r>
              <a:rPr lang="en-US" i="1" dirty="0" err="1"/>
              <a:t>afgaande</a:t>
            </a:r>
            <a:r>
              <a:rPr lang="en-US" i="1" dirty="0"/>
              <a:t>, </a:t>
            </a:r>
            <a:r>
              <a:rPr lang="en-US" i="1" dirty="0" err="1"/>
              <a:t>vrije</a:t>
            </a:r>
            <a:r>
              <a:rPr lang="en-US" i="1" dirty="0"/>
              <a:t>, </a:t>
            </a:r>
            <a:r>
              <a:rPr lang="en-US" i="1" dirty="0" err="1"/>
              <a:t>specifieke</a:t>
            </a:r>
            <a:r>
              <a:rPr lang="en-US" i="1" dirty="0"/>
              <a:t> en </a:t>
            </a:r>
            <a:r>
              <a:rPr lang="en-US" i="1" dirty="0" err="1"/>
              <a:t>geïnformeerde</a:t>
            </a:r>
            <a:r>
              <a:rPr lang="en-US" i="1" dirty="0"/>
              <a:t> </a:t>
            </a:r>
            <a:r>
              <a:rPr lang="en-US" i="1" dirty="0" err="1"/>
              <a:t>toestemming</a:t>
            </a:r>
            <a:r>
              <a:rPr lang="en-US" i="1" dirty="0"/>
              <a:t> van de </a:t>
            </a:r>
            <a:r>
              <a:rPr lang="en-US" i="1" dirty="0" err="1"/>
              <a:t>ge-adresseerde</a:t>
            </a:r>
            <a:r>
              <a:rPr lang="en-US" i="1" dirty="0"/>
              <a:t> van de </a:t>
            </a:r>
            <a:r>
              <a:rPr lang="en-US" i="1" dirty="0" err="1"/>
              <a:t>boodschappen</a:t>
            </a:r>
            <a:r>
              <a:rPr lang="ja-JP" altLang="en-US" i="1" dirty="0">
                <a:latin typeface="Arial"/>
              </a:rPr>
              <a:t>’</a:t>
            </a:r>
            <a:r>
              <a:rPr lang="en-US" i="1" dirty="0"/>
              <a:t>. </a:t>
            </a:r>
          </a:p>
          <a:p>
            <a:pPr marL="749300">
              <a:spcBef>
                <a:spcPts val="3150"/>
              </a:spcBef>
            </a:pPr>
            <a:r>
              <a:rPr lang="en-US" dirty="0"/>
              <a:t>Twee </a:t>
            </a:r>
            <a:r>
              <a:rPr lang="en-US" dirty="0" err="1"/>
              <a:t>uitzonderingen</a:t>
            </a:r>
            <a:r>
              <a:rPr lang="en-US" dirty="0"/>
              <a:t>. </a:t>
            </a:r>
          </a:p>
          <a:p>
            <a:pPr marL="1333500" lvl="2">
              <a:spcBef>
                <a:spcPts val="3150"/>
              </a:spcBef>
            </a:pPr>
            <a:r>
              <a:rPr lang="en-US" dirty="0"/>
              <a:t>Je </a:t>
            </a:r>
            <a:r>
              <a:rPr lang="en-US" dirty="0" err="1"/>
              <a:t>eigen</a:t>
            </a:r>
            <a:r>
              <a:rPr lang="en-US" dirty="0"/>
              <a:t> </a:t>
            </a:r>
            <a:r>
              <a:rPr lang="en-US" dirty="0" err="1"/>
              <a:t>klanten</a:t>
            </a:r>
            <a:endParaRPr lang="en-US" dirty="0"/>
          </a:p>
          <a:p>
            <a:pPr marL="1333500" lvl="2">
              <a:spcBef>
                <a:spcPts val="3150"/>
              </a:spcBef>
            </a:pPr>
            <a:r>
              <a:rPr lang="en-US" dirty="0" err="1"/>
              <a:t>Rechtspersonen</a:t>
            </a:r>
            <a:r>
              <a:rPr lang="en-US" dirty="0"/>
              <a:t> (</a:t>
            </a:r>
            <a:r>
              <a:rPr lang="en-US" u="sng" dirty="0">
                <a:hlinkClick r:id="rId2"/>
              </a:rPr>
              <a:t>info@bedrijfxyz.be</a:t>
            </a:r>
            <a:r>
              <a:rPr lang="en-US" dirty="0"/>
              <a:t>) </a:t>
            </a:r>
          </a:p>
          <a:p>
            <a:pPr marL="749300">
              <a:spcBef>
                <a:spcPts val="3150"/>
              </a:spcBef>
            </a:pPr>
            <a:r>
              <a:rPr lang="en-US" dirty="0"/>
              <a:t>De </a:t>
            </a:r>
            <a:r>
              <a:rPr lang="en-US" dirty="0" err="1"/>
              <a:t>ontvanger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vlot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uitschrijven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4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Meten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Basis</a:t>
            </a:r>
          </a:p>
          <a:p>
            <a:pPr lvl="1"/>
            <a:r>
              <a:rPr lang="nl-NL" dirty="0" smtClean="0"/>
              <a:t>Aantal e-mail adressen in je database</a:t>
            </a:r>
          </a:p>
          <a:p>
            <a:pPr lvl="1"/>
            <a:r>
              <a:rPr lang="nl-NL" dirty="0" smtClean="0"/>
              <a:t>Aantal uitschrijvingen</a:t>
            </a:r>
          </a:p>
          <a:p>
            <a:pPr lvl="1"/>
            <a:r>
              <a:rPr lang="nl-NL" dirty="0" smtClean="0"/>
              <a:t>Geopende e-mails</a:t>
            </a:r>
          </a:p>
          <a:p>
            <a:pPr lvl="1"/>
            <a:r>
              <a:rPr lang="nl-NL" dirty="0" err="1" smtClean="0"/>
              <a:t>Kliks</a:t>
            </a:r>
            <a:endParaRPr lang="nl-NL" dirty="0" smtClean="0"/>
          </a:p>
          <a:p>
            <a:pPr lvl="1"/>
            <a:r>
              <a:rPr lang="nl-NL" dirty="0" smtClean="0"/>
              <a:t>Conversie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163777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2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Presentatie2.potx</Template>
  <TotalTime>2792</TotalTime>
  <Words>1721</Words>
  <Application>Microsoft Macintosh PowerPoint</Application>
  <PresentationFormat>Diavoorstelling (4:3)</PresentationFormat>
  <Paragraphs>257</Paragraphs>
  <Slides>35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36" baseType="lpstr">
      <vt:lpstr>Presentatie2</vt:lpstr>
      <vt:lpstr>Digitale marketing: e-mail marketing</vt:lpstr>
      <vt:lpstr>Leerprogramma</vt:lpstr>
      <vt:lpstr>Is e-mail dood?</vt:lpstr>
      <vt:lpstr>Gebruik</vt:lpstr>
      <vt:lpstr>E-mail plan</vt:lpstr>
      <vt:lpstr>E-mail marketing systeem</vt:lpstr>
      <vt:lpstr>E-mail marketing systeem </vt:lpstr>
      <vt:lpstr>Juridische aspecten</vt:lpstr>
      <vt:lpstr>Meten</vt:lpstr>
      <vt:lpstr>Algemeen</vt:lpstr>
      <vt:lpstr>PowerPoint-presentatie</vt:lpstr>
      <vt:lpstr>PowerPoint-presentatie</vt:lpstr>
      <vt:lpstr>PowerPoint-presentatie</vt:lpstr>
      <vt:lpstr>PowerPoint-presentatie</vt:lpstr>
      <vt:lpstr>Persoonlijke e-mail</vt:lpstr>
      <vt:lpstr>Actiegerelateerde e-mail</vt:lpstr>
      <vt:lpstr>Nieuwsbrief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Nick Daenen</dc:creator>
  <cp:lastModifiedBy>Christof Jans</cp:lastModifiedBy>
  <cp:revision>14</cp:revision>
  <dcterms:created xsi:type="dcterms:W3CDTF">2013-10-07T12:53:33Z</dcterms:created>
  <dcterms:modified xsi:type="dcterms:W3CDTF">2014-10-24T10:54:45Z</dcterms:modified>
</cp:coreProperties>
</file>